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7" r:id="rId4"/>
    <p:sldMasterId id="2147483709" r:id="rId5"/>
  </p:sldMasterIdLst>
  <p:notesMasterIdLst>
    <p:notesMasterId r:id="rId41"/>
  </p:notesMasterIdLst>
  <p:sldIdLst>
    <p:sldId id="3479" r:id="rId6"/>
    <p:sldId id="1231" r:id="rId7"/>
    <p:sldId id="4725" r:id="rId8"/>
    <p:sldId id="4726" r:id="rId9"/>
    <p:sldId id="4727" r:id="rId10"/>
    <p:sldId id="1315" r:id="rId11"/>
    <p:sldId id="1304" r:id="rId12"/>
    <p:sldId id="256" r:id="rId13"/>
    <p:sldId id="3475" r:id="rId14"/>
    <p:sldId id="3476" r:id="rId15"/>
    <p:sldId id="3368" r:id="rId16"/>
    <p:sldId id="3473" r:id="rId17"/>
    <p:sldId id="3464" r:id="rId18"/>
    <p:sldId id="3458" r:id="rId19"/>
    <p:sldId id="3459" r:id="rId20"/>
    <p:sldId id="3355" r:id="rId21"/>
    <p:sldId id="3356" r:id="rId22"/>
    <p:sldId id="3477" r:id="rId23"/>
    <p:sldId id="3463" r:id="rId24"/>
    <p:sldId id="3467" r:id="rId25"/>
    <p:sldId id="3462" r:id="rId26"/>
    <p:sldId id="3460" r:id="rId27"/>
    <p:sldId id="3461" r:id="rId28"/>
    <p:sldId id="3468" r:id="rId29"/>
    <p:sldId id="3472" r:id="rId30"/>
    <p:sldId id="3471" r:id="rId31"/>
    <p:sldId id="3470" r:id="rId32"/>
    <p:sldId id="3469" r:id="rId33"/>
    <p:sldId id="3379" r:id="rId34"/>
    <p:sldId id="3478" r:id="rId35"/>
    <p:sldId id="3383" r:id="rId36"/>
    <p:sldId id="5771" r:id="rId37"/>
    <p:sldId id="3380" r:id="rId38"/>
    <p:sldId id="4269" r:id="rId39"/>
    <p:sldId id="33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2CCFE2-D5FA-4B1D-96CF-06DAA5D4787F}" name="Benedicte Schoepflin" initials="BS" userId="f76bb13f488a0cc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FD5"/>
    <a:srgbClr val="F8CBAD"/>
    <a:srgbClr val="F1F9FD"/>
    <a:srgbClr val="FEF0E4"/>
    <a:srgbClr val="F6F3F9"/>
    <a:srgbClr val="EFEFF2"/>
    <a:srgbClr val="FDF3F8"/>
    <a:srgbClr val="F0FAF8"/>
    <a:srgbClr val="FFFFFF"/>
    <a:srgbClr val="5BD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76068" autoAdjust="0"/>
  </p:normalViewPr>
  <p:slideViewPr>
    <p:cSldViewPr snapToGrid="0">
      <p:cViewPr varScale="1">
        <p:scale>
          <a:sx n="47" d="100"/>
          <a:sy n="47" d="100"/>
        </p:scale>
        <p:origin x="1260" y="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D4B9E-870C-47A2-A25C-F1816898CF4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1181DA0-6548-4D9C-A322-AB85A6503C7D}">
      <dgm:prSet/>
      <dgm:spPr>
        <a:solidFill>
          <a:srgbClr val="7030A0"/>
        </a:solidFill>
      </dgm:spPr>
      <dgm:t>
        <a:bodyPr/>
        <a:lstStyle/>
        <a:p>
          <a:r>
            <a:rPr lang="en-US" b="1" dirty="0">
              <a:solidFill>
                <a:schemeClr val="bg1"/>
              </a:solidFill>
              <a:latin typeface="Arial" panose="020B0604020202020204" pitchFamily="34" charset="0"/>
              <a:cs typeface="Arial" panose="020B0604020202020204" pitchFamily="34" charset="0"/>
            </a:rPr>
            <a:t>Il Nous </a:t>
          </a:r>
          <a:r>
            <a:rPr lang="en-US" b="1" dirty="0" err="1">
              <a:solidFill>
                <a:schemeClr val="bg1"/>
              </a:solidFill>
              <a:latin typeface="Arial" panose="020B0604020202020204" pitchFamily="34" charset="0"/>
              <a:cs typeface="Arial" panose="020B0604020202020204" pitchFamily="34" charset="0"/>
            </a:rPr>
            <a:t>Ferait</a:t>
          </a:r>
          <a:r>
            <a:rPr lang="en-US" b="1" dirty="0">
              <a:solidFill>
                <a:schemeClr val="bg1"/>
              </a:solidFill>
              <a:latin typeface="Arial" panose="020B0604020202020204" pitchFamily="34" charset="0"/>
              <a:cs typeface="Arial" panose="020B0604020202020204" pitchFamily="34" charset="0"/>
            </a:rPr>
            <a:t> Plaisir </a:t>
          </a:r>
          <a:r>
            <a:rPr lang="en-US" b="1" dirty="0" err="1">
              <a:solidFill>
                <a:schemeClr val="bg1"/>
              </a:solidFill>
              <a:latin typeface="Arial" panose="020B0604020202020204" pitchFamily="34" charset="0"/>
              <a:cs typeface="Arial" panose="020B0604020202020204" pitchFamily="34" charset="0"/>
            </a:rPr>
            <a:t>D’avoir</a:t>
          </a:r>
          <a:r>
            <a:rPr lang="en-US" b="1" dirty="0">
              <a:solidFill>
                <a:schemeClr val="bg1"/>
              </a:solidFill>
              <a:latin typeface="Arial" panose="020B0604020202020204" pitchFamily="34" charset="0"/>
              <a:cs typeface="Arial" panose="020B0604020202020204" pitchFamily="34" charset="0"/>
            </a:rPr>
            <a:t> De Vos Nouvelles</a:t>
          </a:r>
          <a:r>
            <a:rPr lang="en-CA" dirty="0"/>
            <a:t>!</a:t>
          </a:r>
          <a:endParaRPr lang="en-US" dirty="0"/>
        </a:p>
      </dgm:t>
    </dgm:pt>
    <dgm:pt modelId="{5DF47DB3-CB1E-413B-916B-9961C1197386}" type="parTrans" cxnId="{B0CFC77B-3C13-4724-A18A-41D08A5DC29C}">
      <dgm:prSet/>
      <dgm:spPr/>
      <dgm:t>
        <a:bodyPr/>
        <a:lstStyle/>
        <a:p>
          <a:endParaRPr lang="en-US"/>
        </a:p>
      </dgm:t>
    </dgm:pt>
    <dgm:pt modelId="{A084069B-8474-4B69-A23E-C440466B70B6}" type="sibTrans" cxnId="{B0CFC77B-3C13-4724-A18A-41D08A5DC29C}">
      <dgm:prSet/>
      <dgm:spPr/>
      <dgm:t>
        <a:bodyPr/>
        <a:lstStyle/>
        <a:p>
          <a:endParaRPr lang="en-US"/>
        </a:p>
      </dgm:t>
    </dgm:pt>
    <dgm:pt modelId="{DEEBBD3D-9AB5-4704-8543-D7281223BF24}">
      <dgm:prSet/>
      <dgm:spPr>
        <a:solidFill>
          <a:srgbClr val="7030A0"/>
        </a:solidFill>
      </dgm:spPr>
      <dgm:t>
        <a:bodyPr/>
        <a:lstStyle/>
        <a:p>
          <a:pPr>
            <a:tabLst/>
          </a:pPr>
          <a:r>
            <a:rPr kumimoji="0" lang="en-US" b="0" i="0" u="none" strike="noStrike" cap="none" spc="0" normalizeH="0" baseline="0" noProof="0" dirty="0" err="1">
              <a:ln>
                <a:noFill/>
              </a:ln>
              <a:solidFill>
                <a:prstClr val="white"/>
              </a:solidFill>
              <a:effectLst/>
              <a:uLnTx/>
              <a:uFillTx/>
              <a:latin typeface="Arial" charset="0"/>
              <a:ea typeface="ＭＳ Ｐゴシック" charset="-128"/>
              <a:cs typeface="+mn-cs"/>
            </a:rPr>
            <a:t>Veuillez</a:t>
          </a:r>
          <a:r>
            <a:rPr kumimoji="0" lang="en-US" b="0" i="0" u="none" strike="noStrike" cap="none" spc="0" normalizeH="0" baseline="0" noProof="0" dirty="0">
              <a:ln>
                <a:noFill/>
              </a:ln>
              <a:solidFill>
                <a:prstClr val="white"/>
              </a:solidFill>
              <a:effectLst/>
              <a:uLnTx/>
              <a:uFillTx/>
              <a:latin typeface="Arial" charset="0"/>
              <a:ea typeface="ＭＳ Ｐゴシック" charset="-128"/>
              <a:cs typeface="+mn-cs"/>
            </a:rPr>
            <a:t> prendre </a:t>
          </a:r>
          <a:r>
            <a:rPr kumimoji="0" lang="en-US" b="0" i="0" u="none" strike="noStrike" cap="none" spc="0" normalizeH="0" baseline="0" noProof="0" dirty="0" err="1">
              <a:ln>
                <a:noFill/>
              </a:ln>
              <a:solidFill>
                <a:prstClr val="white"/>
              </a:solidFill>
              <a:effectLst/>
              <a:uLnTx/>
              <a:uFillTx/>
              <a:latin typeface="Arial" charset="0"/>
              <a:ea typeface="ＭＳ Ｐゴシック" charset="-128"/>
              <a:cs typeface="+mn-cs"/>
            </a:rPr>
            <a:t>quelques</a:t>
          </a:r>
          <a:r>
            <a:rPr kumimoji="0" lang="en-US" b="0" i="0" u="none" strike="noStrike" cap="none" spc="0" normalizeH="0" baseline="0" noProof="0" dirty="0">
              <a:ln>
                <a:noFill/>
              </a:ln>
              <a:solidFill>
                <a:prstClr val="white"/>
              </a:solidFill>
              <a:effectLst/>
              <a:uLnTx/>
              <a:uFillTx/>
              <a:latin typeface="Arial" charset="0"/>
              <a:ea typeface="ＭＳ Ｐゴシック" charset="-128"/>
              <a:cs typeface="+mn-cs"/>
            </a:rPr>
            <a:t> minutes pour </a:t>
          </a:r>
          <a:r>
            <a:rPr kumimoji="0" lang="en-US" b="0" i="0" u="none" strike="noStrike" cap="none" spc="0" normalizeH="0" baseline="0" noProof="0" dirty="0" err="1">
              <a:ln>
                <a:noFill/>
              </a:ln>
              <a:solidFill>
                <a:prstClr val="white"/>
              </a:solidFill>
              <a:effectLst/>
              <a:uLnTx/>
              <a:uFillTx/>
              <a:latin typeface="Arial" charset="0"/>
              <a:ea typeface="ＭＳ Ｐゴシック" charset="-128"/>
              <a:cs typeface="+mn-cs"/>
            </a:rPr>
            <a:t>compléter</a:t>
          </a:r>
          <a:r>
            <a:rPr kumimoji="0" lang="en-US" b="0" i="0" u="none" strike="noStrike" cap="none" spc="0" normalizeH="0" baseline="0" noProof="0" dirty="0">
              <a:ln>
                <a:noFill/>
              </a:ln>
              <a:solidFill>
                <a:prstClr val="white"/>
              </a:solidFill>
              <a:effectLst/>
              <a:uLnTx/>
              <a:uFillTx/>
              <a:latin typeface="Arial" charset="0"/>
              <a:ea typeface="ＭＳ Ｐゴシック" charset="-128"/>
              <a:cs typeface="+mn-cs"/>
            </a:rPr>
            <a:t> </a:t>
          </a:r>
          <a:r>
            <a:rPr kumimoji="0" lang="en-US" b="0" i="0" u="none" strike="noStrike" cap="none" spc="0" normalizeH="0" baseline="0" noProof="0" dirty="0" err="1">
              <a:ln>
                <a:noFill/>
              </a:ln>
              <a:solidFill>
                <a:prstClr val="white"/>
              </a:solidFill>
              <a:effectLst/>
              <a:uLnTx/>
              <a:uFillTx/>
              <a:latin typeface="Arial" charset="0"/>
              <a:ea typeface="ＭＳ Ｐゴシック" charset="-128"/>
              <a:cs typeface="+mn-cs"/>
            </a:rPr>
            <a:t>notre</a:t>
          </a:r>
          <a:r>
            <a:rPr kumimoji="0" lang="en-US" b="0" i="0" u="none" strike="noStrike" cap="none" spc="0" normalizeH="0" baseline="0" noProof="0" dirty="0">
              <a:ln>
                <a:noFill/>
              </a:ln>
              <a:solidFill>
                <a:prstClr val="white"/>
              </a:solidFill>
              <a:effectLst/>
              <a:uLnTx/>
              <a:uFillTx/>
              <a:latin typeface="Arial" charset="0"/>
              <a:ea typeface="ＭＳ Ｐゴシック" charset="-128"/>
              <a:cs typeface="+mn-cs"/>
            </a:rPr>
            <a:t> sondage</a:t>
          </a:r>
          <a:r>
            <a:rPr lang="en-US" dirty="0"/>
            <a:t>. </a:t>
          </a:r>
        </a:p>
      </dgm:t>
    </dgm:pt>
    <dgm:pt modelId="{68A9F7E6-9FC2-4326-925D-EFA0628A9FAA}" type="parTrans" cxnId="{F465316C-FD23-494A-AC53-4E03FACACDA7}">
      <dgm:prSet/>
      <dgm:spPr/>
      <dgm:t>
        <a:bodyPr/>
        <a:lstStyle/>
        <a:p>
          <a:endParaRPr lang="en-US"/>
        </a:p>
      </dgm:t>
    </dgm:pt>
    <dgm:pt modelId="{3C69E8F1-6B68-489C-AF02-CC5BAFBE52F1}" type="sibTrans" cxnId="{F465316C-FD23-494A-AC53-4E03FACACDA7}">
      <dgm:prSet/>
      <dgm:spPr/>
      <dgm:t>
        <a:bodyPr/>
        <a:lstStyle/>
        <a:p>
          <a:endParaRPr lang="en-US"/>
        </a:p>
      </dgm:t>
    </dgm:pt>
    <dgm:pt modelId="{5FAFE9C4-0B77-49AC-9985-7E824F7B898F}" type="pres">
      <dgm:prSet presAssocID="{625D4B9E-870C-47A2-A25C-F1816898CF49}" presName="outerComposite" presStyleCnt="0">
        <dgm:presLayoutVars>
          <dgm:chMax val="5"/>
          <dgm:dir/>
          <dgm:resizeHandles val="exact"/>
        </dgm:presLayoutVars>
      </dgm:prSet>
      <dgm:spPr/>
    </dgm:pt>
    <dgm:pt modelId="{ED51706D-23F9-4603-AC50-850B77AD337F}" type="pres">
      <dgm:prSet presAssocID="{625D4B9E-870C-47A2-A25C-F1816898CF49}" presName="dummyMaxCanvas" presStyleCnt="0">
        <dgm:presLayoutVars/>
      </dgm:prSet>
      <dgm:spPr/>
    </dgm:pt>
    <dgm:pt modelId="{FC2CF282-FA34-459F-A2D7-3FA8D0E5B6C5}" type="pres">
      <dgm:prSet presAssocID="{625D4B9E-870C-47A2-A25C-F1816898CF49}" presName="TwoNodes_1" presStyleLbl="node1" presStyleIdx="0" presStyleCnt="2">
        <dgm:presLayoutVars>
          <dgm:bulletEnabled val="1"/>
        </dgm:presLayoutVars>
      </dgm:prSet>
      <dgm:spPr/>
    </dgm:pt>
    <dgm:pt modelId="{FCE0F82D-924C-4D0C-B305-DEAF70AD2341}" type="pres">
      <dgm:prSet presAssocID="{625D4B9E-870C-47A2-A25C-F1816898CF49}" presName="TwoNodes_2" presStyleLbl="node1" presStyleIdx="1" presStyleCnt="2">
        <dgm:presLayoutVars>
          <dgm:bulletEnabled val="1"/>
        </dgm:presLayoutVars>
      </dgm:prSet>
      <dgm:spPr/>
    </dgm:pt>
    <dgm:pt modelId="{6C0C70CF-C8EC-41F9-88B3-FFAAFC9F6B40}" type="pres">
      <dgm:prSet presAssocID="{625D4B9E-870C-47A2-A25C-F1816898CF49}" presName="TwoConn_1-2" presStyleLbl="fgAccFollowNode1" presStyleIdx="0" presStyleCnt="1">
        <dgm:presLayoutVars>
          <dgm:bulletEnabled val="1"/>
        </dgm:presLayoutVars>
      </dgm:prSet>
      <dgm:spPr/>
    </dgm:pt>
    <dgm:pt modelId="{71FCD35B-7A45-4E55-B0FB-ED9B4EED1D1D}" type="pres">
      <dgm:prSet presAssocID="{625D4B9E-870C-47A2-A25C-F1816898CF49}" presName="TwoNodes_1_text" presStyleLbl="node1" presStyleIdx="1" presStyleCnt="2">
        <dgm:presLayoutVars>
          <dgm:bulletEnabled val="1"/>
        </dgm:presLayoutVars>
      </dgm:prSet>
      <dgm:spPr/>
    </dgm:pt>
    <dgm:pt modelId="{4C058187-B060-49A2-807C-C291DB8D5974}" type="pres">
      <dgm:prSet presAssocID="{625D4B9E-870C-47A2-A25C-F1816898CF49}" presName="TwoNodes_2_text" presStyleLbl="node1" presStyleIdx="1" presStyleCnt="2">
        <dgm:presLayoutVars>
          <dgm:bulletEnabled val="1"/>
        </dgm:presLayoutVars>
      </dgm:prSet>
      <dgm:spPr/>
    </dgm:pt>
  </dgm:ptLst>
  <dgm:cxnLst>
    <dgm:cxn modelId="{EC699436-66CD-42A2-BD94-FD3F1D68D18D}" type="presOf" srcId="{625D4B9E-870C-47A2-A25C-F1816898CF49}" destId="{5FAFE9C4-0B77-49AC-9985-7E824F7B898F}" srcOrd="0" destOrd="0" presId="urn:microsoft.com/office/officeart/2005/8/layout/vProcess5"/>
    <dgm:cxn modelId="{F465316C-FD23-494A-AC53-4E03FACACDA7}" srcId="{625D4B9E-870C-47A2-A25C-F1816898CF49}" destId="{DEEBBD3D-9AB5-4704-8543-D7281223BF24}" srcOrd="1" destOrd="0" parTransId="{68A9F7E6-9FC2-4326-925D-EFA0628A9FAA}" sibTransId="{3C69E8F1-6B68-489C-AF02-CC5BAFBE52F1}"/>
    <dgm:cxn modelId="{C874296F-DD29-43B9-9925-EE487B3FD8A8}" type="presOf" srcId="{DEEBBD3D-9AB5-4704-8543-D7281223BF24}" destId="{FCE0F82D-924C-4D0C-B305-DEAF70AD2341}" srcOrd="0" destOrd="0" presId="urn:microsoft.com/office/officeart/2005/8/layout/vProcess5"/>
    <dgm:cxn modelId="{B0CFC77B-3C13-4724-A18A-41D08A5DC29C}" srcId="{625D4B9E-870C-47A2-A25C-F1816898CF49}" destId="{B1181DA0-6548-4D9C-A322-AB85A6503C7D}" srcOrd="0" destOrd="0" parTransId="{5DF47DB3-CB1E-413B-916B-9961C1197386}" sibTransId="{A084069B-8474-4B69-A23E-C440466B70B6}"/>
    <dgm:cxn modelId="{83FDB786-862B-4176-97B9-159649476E4D}" type="presOf" srcId="{DEEBBD3D-9AB5-4704-8543-D7281223BF24}" destId="{4C058187-B060-49A2-807C-C291DB8D5974}" srcOrd="1" destOrd="0" presId="urn:microsoft.com/office/officeart/2005/8/layout/vProcess5"/>
    <dgm:cxn modelId="{5BFBA49A-E588-440C-B898-A6D8F47918D4}" type="presOf" srcId="{B1181DA0-6548-4D9C-A322-AB85A6503C7D}" destId="{71FCD35B-7A45-4E55-B0FB-ED9B4EED1D1D}" srcOrd="1" destOrd="0" presId="urn:microsoft.com/office/officeart/2005/8/layout/vProcess5"/>
    <dgm:cxn modelId="{457044AB-FF90-4DA5-B670-75899DEBC71B}" type="presOf" srcId="{A084069B-8474-4B69-A23E-C440466B70B6}" destId="{6C0C70CF-C8EC-41F9-88B3-FFAAFC9F6B40}" srcOrd="0" destOrd="0" presId="urn:microsoft.com/office/officeart/2005/8/layout/vProcess5"/>
    <dgm:cxn modelId="{AE14A7F0-4D4F-4B61-8D88-77A721440B21}" type="presOf" srcId="{B1181DA0-6548-4D9C-A322-AB85A6503C7D}" destId="{FC2CF282-FA34-459F-A2D7-3FA8D0E5B6C5}" srcOrd="0" destOrd="0" presId="urn:microsoft.com/office/officeart/2005/8/layout/vProcess5"/>
    <dgm:cxn modelId="{F881A90A-AA5E-486C-BA4A-40972AB3734E}" type="presParOf" srcId="{5FAFE9C4-0B77-49AC-9985-7E824F7B898F}" destId="{ED51706D-23F9-4603-AC50-850B77AD337F}" srcOrd="0" destOrd="0" presId="urn:microsoft.com/office/officeart/2005/8/layout/vProcess5"/>
    <dgm:cxn modelId="{5BA5DD7B-483C-4E00-889B-4F0362E2C0A5}" type="presParOf" srcId="{5FAFE9C4-0B77-49AC-9985-7E824F7B898F}" destId="{FC2CF282-FA34-459F-A2D7-3FA8D0E5B6C5}" srcOrd="1" destOrd="0" presId="urn:microsoft.com/office/officeart/2005/8/layout/vProcess5"/>
    <dgm:cxn modelId="{F94094A0-067F-4D2D-B759-CFC0025294D5}" type="presParOf" srcId="{5FAFE9C4-0B77-49AC-9985-7E824F7B898F}" destId="{FCE0F82D-924C-4D0C-B305-DEAF70AD2341}" srcOrd="2" destOrd="0" presId="urn:microsoft.com/office/officeart/2005/8/layout/vProcess5"/>
    <dgm:cxn modelId="{9C4B354A-B569-4F27-B0DD-A98A90183B5D}" type="presParOf" srcId="{5FAFE9C4-0B77-49AC-9985-7E824F7B898F}" destId="{6C0C70CF-C8EC-41F9-88B3-FFAAFC9F6B40}" srcOrd="3" destOrd="0" presId="urn:microsoft.com/office/officeart/2005/8/layout/vProcess5"/>
    <dgm:cxn modelId="{65300D80-BEEA-46E1-AE25-23025042009E}" type="presParOf" srcId="{5FAFE9C4-0B77-49AC-9985-7E824F7B898F}" destId="{71FCD35B-7A45-4E55-B0FB-ED9B4EED1D1D}" srcOrd="4" destOrd="0" presId="urn:microsoft.com/office/officeart/2005/8/layout/vProcess5"/>
    <dgm:cxn modelId="{4E731909-3BA7-4E67-BEC8-C24F90CC147D}" type="presParOf" srcId="{5FAFE9C4-0B77-49AC-9985-7E824F7B898F}" destId="{4C058187-B060-49A2-807C-C291DB8D597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CF282-FA34-459F-A2D7-3FA8D0E5B6C5}">
      <dsp:nvSpPr>
        <dsp:cNvPr id="0" name=""/>
        <dsp:cNvSpPr/>
      </dsp:nvSpPr>
      <dsp:spPr>
        <a:xfrm>
          <a:off x="0" y="0"/>
          <a:ext cx="4556084" cy="1476073"/>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bg1"/>
              </a:solidFill>
              <a:latin typeface="Arial" panose="020B0604020202020204" pitchFamily="34" charset="0"/>
              <a:cs typeface="Arial" panose="020B0604020202020204" pitchFamily="34" charset="0"/>
            </a:rPr>
            <a:t>Il Nous </a:t>
          </a:r>
          <a:r>
            <a:rPr lang="en-US" sz="2200" b="1" kern="1200" dirty="0" err="1">
              <a:solidFill>
                <a:schemeClr val="bg1"/>
              </a:solidFill>
              <a:latin typeface="Arial" panose="020B0604020202020204" pitchFamily="34" charset="0"/>
              <a:cs typeface="Arial" panose="020B0604020202020204" pitchFamily="34" charset="0"/>
            </a:rPr>
            <a:t>Ferait</a:t>
          </a:r>
          <a:r>
            <a:rPr lang="en-US" sz="2200" b="1" kern="1200" dirty="0">
              <a:solidFill>
                <a:schemeClr val="bg1"/>
              </a:solidFill>
              <a:latin typeface="Arial" panose="020B0604020202020204" pitchFamily="34" charset="0"/>
              <a:cs typeface="Arial" panose="020B0604020202020204" pitchFamily="34" charset="0"/>
            </a:rPr>
            <a:t> Plaisir </a:t>
          </a:r>
          <a:r>
            <a:rPr lang="en-US" sz="2200" b="1" kern="1200" dirty="0" err="1">
              <a:solidFill>
                <a:schemeClr val="bg1"/>
              </a:solidFill>
              <a:latin typeface="Arial" panose="020B0604020202020204" pitchFamily="34" charset="0"/>
              <a:cs typeface="Arial" panose="020B0604020202020204" pitchFamily="34" charset="0"/>
            </a:rPr>
            <a:t>D’avoir</a:t>
          </a:r>
          <a:r>
            <a:rPr lang="en-US" sz="2200" b="1" kern="1200" dirty="0">
              <a:solidFill>
                <a:schemeClr val="bg1"/>
              </a:solidFill>
              <a:latin typeface="Arial" panose="020B0604020202020204" pitchFamily="34" charset="0"/>
              <a:cs typeface="Arial" panose="020B0604020202020204" pitchFamily="34" charset="0"/>
            </a:rPr>
            <a:t> De Vos Nouvelles</a:t>
          </a:r>
          <a:r>
            <a:rPr lang="en-CA" sz="2200" kern="1200" dirty="0"/>
            <a:t>!</a:t>
          </a:r>
          <a:endParaRPr lang="en-US" sz="2200" kern="1200" dirty="0"/>
        </a:p>
      </dsp:txBody>
      <dsp:txXfrm>
        <a:off x="43233" y="43233"/>
        <a:ext cx="3030446" cy="1389607"/>
      </dsp:txXfrm>
    </dsp:sp>
    <dsp:sp modelId="{FCE0F82D-924C-4D0C-B305-DEAF70AD2341}">
      <dsp:nvSpPr>
        <dsp:cNvPr id="0" name=""/>
        <dsp:cNvSpPr/>
      </dsp:nvSpPr>
      <dsp:spPr>
        <a:xfrm>
          <a:off x="804014" y="1804090"/>
          <a:ext cx="4556084" cy="1476073"/>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tabLst/>
          </a:pPr>
          <a:r>
            <a:rPr kumimoji="0" lang="en-US" sz="2200" b="0" i="0" u="none" strike="noStrike" kern="1200" cap="none" spc="0" normalizeH="0" baseline="0" noProof="0" dirty="0" err="1">
              <a:ln>
                <a:noFill/>
              </a:ln>
              <a:solidFill>
                <a:prstClr val="white"/>
              </a:solidFill>
              <a:effectLst/>
              <a:uLnTx/>
              <a:uFillTx/>
              <a:latin typeface="Arial" charset="0"/>
              <a:ea typeface="ＭＳ Ｐゴシック" charset="-128"/>
              <a:cs typeface="+mn-cs"/>
            </a:rPr>
            <a:t>Veuillez</a:t>
          </a:r>
          <a:r>
            <a:rPr kumimoji="0" lang="en-US" sz="2200" b="0" i="0" u="none" strike="noStrike" kern="1200" cap="none" spc="0" normalizeH="0" baseline="0" noProof="0" dirty="0">
              <a:ln>
                <a:noFill/>
              </a:ln>
              <a:solidFill>
                <a:prstClr val="white"/>
              </a:solidFill>
              <a:effectLst/>
              <a:uLnTx/>
              <a:uFillTx/>
              <a:latin typeface="Arial" charset="0"/>
              <a:ea typeface="ＭＳ Ｐゴシック" charset="-128"/>
              <a:cs typeface="+mn-cs"/>
            </a:rPr>
            <a:t> prendre </a:t>
          </a:r>
          <a:r>
            <a:rPr kumimoji="0" lang="en-US" sz="2200" b="0" i="0" u="none" strike="noStrike" kern="1200" cap="none" spc="0" normalizeH="0" baseline="0" noProof="0" dirty="0" err="1">
              <a:ln>
                <a:noFill/>
              </a:ln>
              <a:solidFill>
                <a:prstClr val="white"/>
              </a:solidFill>
              <a:effectLst/>
              <a:uLnTx/>
              <a:uFillTx/>
              <a:latin typeface="Arial" charset="0"/>
              <a:ea typeface="ＭＳ Ｐゴシック" charset="-128"/>
              <a:cs typeface="+mn-cs"/>
            </a:rPr>
            <a:t>quelques</a:t>
          </a:r>
          <a:r>
            <a:rPr kumimoji="0" lang="en-US" sz="2200" b="0" i="0" u="none" strike="noStrike" kern="1200" cap="none" spc="0" normalizeH="0" baseline="0" noProof="0" dirty="0">
              <a:ln>
                <a:noFill/>
              </a:ln>
              <a:solidFill>
                <a:prstClr val="white"/>
              </a:solidFill>
              <a:effectLst/>
              <a:uLnTx/>
              <a:uFillTx/>
              <a:latin typeface="Arial" charset="0"/>
              <a:ea typeface="ＭＳ Ｐゴシック" charset="-128"/>
              <a:cs typeface="+mn-cs"/>
            </a:rPr>
            <a:t> minutes pour </a:t>
          </a:r>
          <a:r>
            <a:rPr kumimoji="0" lang="en-US" sz="2200" b="0" i="0" u="none" strike="noStrike" kern="1200" cap="none" spc="0" normalizeH="0" baseline="0" noProof="0" dirty="0" err="1">
              <a:ln>
                <a:noFill/>
              </a:ln>
              <a:solidFill>
                <a:prstClr val="white"/>
              </a:solidFill>
              <a:effectLst/>
              <a:uLnTx/>
              <a:uFillTx/>
              <a:latin typeface="Arial" charset="0"/>
              <a:ea typeface="ＭＳ Ｐゴシック" charset="-128"/>
              <a:cs typeface="+mn-cs"/>
            </a:rPr>
            <a:t>compléter</a:t>
          </a:r>
          <a:r>
            <a:rPr kumimoji="0" lang="en-US" sz="2200" b="0" i="0" u="none" strike="noStrike" kern="1200" cap="none" spc="0" normalizeH="0" baseline="0" noProof="0" dirty="0">
              <a:ln>
                <a:noFill/>
              </a:ln>
              <a:solidFill>
                <a:prstClr val="white"/>
              </a:solidFill>
              <a:effectLst/>
              <a:uLnTx/>
              <a:uFillTx/>
              <a:latin typeface="Arial" charset="0"/>
              <a:ea typeface="ＭＳ Ｐゴシック" charset="-128"/>
              <a:cs typeface="+mn-cs"/>
            </a:rPr>
            <a:t> </a:t>
          </a:r>
          <a:r>
            <a:rPr kumimoji="0" lang="en-US" sz="2200" b="0" i="0" u="none" strike="noStrike" kern="1200" cap="none" spc="0" normalizeH="0" baseline="0" noProof="0" dirty="0" err="1">
              <a:ln>
                <a:noFill/>
              </a:ln>
              <a:solidFill>
                <a:prstClr val="white"/>
              </a:solidFill>
              <a:effectLst/>
              <a:uLnTx/>
              <a:uFillTx/>
              <a:latin typeface="Arial" charset="0"/>
              <a:ea typeface="ＭＳ Ｐゴシック" charset="-128"/>
              <a:cs typeface="+mn-cs"/>
            </a:rPr>
            <a:t>notre</a:t>
          </a:r>
          <a:r>
            <a:rPr kumimoji="0" lang="en-US" sz="2200" b="0" i="0" u="none" strike="noStrike" kern="1200" cap="none" spc="0" normalizeH="0" baseline="0" noProof="0" dirty="0">
              <a:ln>
                <a:noFill/>
              </a:ln>
              <a:solidFill>
                <a:prstClr val="white"/>
              </a:solidFill>
              <a:effectLst/>
              <a:uLnTx/>
              <a:uFillTx/>
              <a:latin typeface="Arial" charset="0"/>
              <a:ea typeface="ＭＳ Ｐゴシック" charset="-128"/>
              <a:cs typeface="+mn-cs"/>
            </a:rPr>
            <a:t> sondage</a:t>
          </a:r>
          <a:r>
            <a:rPr lang="en-US" sz="2200" kern="1200" dirty="0"/>
            <a:t>. </a:t>
          </a:r>
        </a:p>
      </dsp:txBody>
      <dsp:txXfrm>
        <a:off x="847247" y="1847323"/>
        <a:ext cx="2706155" cy="1389607"/>
      </dsp:txXfrm>
    </dsp:sp>
    <dsp:sp modelId="{6C0C70CF-C8EC-41F9-88B3-FFAAFC9F6B40}">
      <dsp:nvSpPr>
        <dsp:cNvPr id="0" name=""/>
        <dsp:cNvSpPr/>
      </dsp:nvSpPr>
      <dsp:spPr>
        <a:xfrm>
          <a:off x="3596636" y="1160358"/>
          <a:ext cx="959447" cy="9594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812512" y="1160358"/>
        <a:ext cx="527695" cy="7219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0B27C-FC5C-4D74-ADB4-C23C75523A11}"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73128-BFAE-4CE8-9773-940161176B51}" type="slidenum">
              <a:rPr lang="en-US" smtClean="0"/>
              <a:t>‹#›</a:t>
            </a:fld>
            <a:endParaRPr lang="en-US"/>
          </a:p>
        </p:txBody>
      </p:sp>
    </p:spTree>
    <p:extLst>
      <p:ext uri="{BB962C8B-B14F-4D97-AF65-F5344CB8AC3E}">
        <p14:creationId xmlns:p14="http://schemas.microsoft.com/office/powerpoint/2010/main" val="223573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Nous </a:t>
            </a:r>
            <a:r>
              <a:rPr lang="en-US" dirty="0" err="1"/>
              <a:t>reconnaissons</a:t>
            </a:r>
            <a:r>
              <a:rPr lang="en-US" dirty="0"/>
              <a:t> que nous </a:t>
            </a:r>
            <a:r>
              <a:rPr lang="en-US" dirty="0" err="1"/>
              <a:t>nous</a:t>
            </a:r>
            <a:r>
              <a:rPr lang="en-US" dirty="0"/>
              <a:t> </a:t>
            </a:r>
            <a:r>
              <a:rPr lang="en-US" dirty="0" err="1"/>
              <a:t>sommes</a:t>
            </a:r>
            <a:r>
              <a:rPr lang="en-US" dirty="0"/>
              <a:t> </a:t>
            </a:r>
            <a:r>
              <a:rPr lang="en-US" dirty="0" err="1"/>
              <a:t>réunis</a:t>
            </a:r>
            <a:r>
              <a:rPr lang="en-US" dirty="0"/>
              <a:t> sur le </a:t>
            </a:r>
            <a:r>
              <a:rPr lang="en-US" dirty="0" err="1"/>
              <a:t>territoire</a:t>
            </a:r>
            <a:r>
              <a:rPr lang="en-US" dirty="0"/>
              <a:t> </a:t>
            </a:r>
            <a:r>
              <a:rPr lang="en-US" dirty="0" err="1"/>
              <a:t>traditionnel</a:t>
            </a:r>
            <a:r>
              <a:rPr lang="en-US" dirty="0"/>
              <a:t> d’un grand </a:t>
            </a:r>
            <a:r>
              <a:rPr lang="en-US" dirty="0" err="1"/>
              <a:t>nombre</a:t>
            </a:r>
            <a:r>
              <a:rPr lang="en-US" dirty="0"/>
              <a:t> de Premières Nations et nous </a:t>
            </a:r>
            <a:r>
              <a:rPr lang="en-US" dirty="0" err="1"/>
              <a:t>reconnaissons</a:t>
            </a:r>
            <a:r>
              <a:rPr lang="en-US" dirty="0"/>
              <a:t> </a:t>
            </a:r>
            <a:r>
              <a:rPr lang="en-US" dirty="0" err="1"/>
              <a:t>leur</a:t>
            </a:r>
            <a:r>
              <a:rPr lang="en-US" dirty="0"/>
              <a:t>  relation et </a:t>
            </a:r>
            <a:r>
              <a:rPr lang="en-US" dirty="0" err="1"/>
              <a:t>leur</a:t>
            </a:r>
            <a:r>
              <a:rPr lang="en-US" dirty="0"/>
              <a:t> gestion de </a:t>
            </a:r>
            <a:r>
              <a:rPr lang="en-US" dirty="0" err="1"/>
              <a:t>cette</a:t>
            </a:r>
            <a:r>
              <a:rPr lang="en-US" dirty="0"/>
              <a:t> terre à travers les </a:t>
            </a:r>
            <a:r>
              <a:rPr lang="en-US" dirty="0" err="1"/>
              <a:t>âges</a:t>
            </a:r>
            <a:r>
              <a:rPr lang="en-US" dirty="0"/>
              <a:t>. Nous </a:t>
            </a:r>
            <a:r>
              <a:rPr lang="en-US" dirty="0" err="1"/>
              <a:t>cherch</a:t>
            </a:r>
            <a:r>
              <a:rPr lang="en-US" dirty="0"/>
              <a:t>​​</a:t>
            </a:r>
            <a:r>
              <a:rPr lang="en-US" dirty="0" err="1"/>
              <a:t>ons</a:t>
            </a:r>
            <a:r>
              <a:rPr lang="en-US" dirty="0"/>
              <a:t> à </a:t>
            </a:r>
            <a:r>
              <a:rPr lang="en-US" dirty="0" err="1"/>
              <a:t>établir</a:t>
            </a:r>
            <a:r>
              <a:rPr lang="en-US" dirty="0"/>
              <a:t> </a:t>
            </a:r>
            <a:r>
              <a:rPr lang="en-US" dirty="0" err="1"/>
              <a:t>une</a:t>
            </a:r>
            <a:r>
              <a:rPr lang="en-US" dirty="0"/>
              <a:t> nouvelle relation avec les </a:t>
            </a:r>
            <a:r>
              <a:rPr lang="en-US" dirty="0" err="1"/>
              <a:t>peuples</a:t>
            </a:r>
            <a:r>
              <a:rPr lang="en-US" dirty="0"/>
              <a:t> </a:t>
            </a:r>
            <a:r>
              <a:rPr lang="en-US" dirty="0" err="1"/>
              <a:t>originels</a:t>
            </a:r>
            <a:r>
              <a:rPr lang="en-US" dirty="0"/>
              <a:t> de </a:t>
            </a:r>
            <a:r>
              <a:rPr lang="en-US" dirty="0" err="1"/>
              <a:t>cette</a:t>
            </a:r>
            <a:r>
              <a:rPr lang="en-US" dirty="0"/>
              <a:t> terre, </a:t>
            </a:r>
            <a:r>
              <a:rPr lang="en-US" dirty="0" err="1"/>
              <a:t>fondée</a:t>
            </a:r>
            <a:r>
              <a:rPr lang="en-US" dirty="0"/>
              <a:t> sur </a:t>
            </a:r>
            <a:r>
              <a:rPr lang="en-US" dirty="0" err="1"/>
              <a:t>l'honneur</a:t>
            </a:r>
            <a:r>
              <a:rPr lang="en-US" dirty="0"/>
              <a:t> et le </a:t>
            </a:r>
            <a:r>
              <a:rPr lang="en-US" dirty="0" err="1"/>
              <a:t>profond</a:t>
            </a:r>
            <a:r>
              <a:rPr lang="en-US" dirty="0"/>
              <a:t> respect.”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ＭＳ Ｐゴシック" charset="-128"/>
                <a:cs typeface="+mn-cs"/>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Benedicte:</a:t>
            </a:r>
            <a:br>
              <a:rPr lang="en-US">
                <a:cs typeface="+mn-lt"/>
              </a:rPr>
            </a:br>
            <a:br>
              <a:rPr lang="en-US">
                <a:cs typeface="+mn-lt"/>
              </a:rPr>
            </a:br>
            <a:r>
              <a:rPr lang="en-US">
                <a:cs typeface="Calibri"/>
              </a:rPr>
              <a:t>We both hope that this presentation has inspired you to take action and support this strategy in any way you can. We're going to need as many of you as possible to embrace </a:t>
            </a:r>
            <a:r>
              <a:rPr lang="en-US" i="1">
                <a:cs typeface="Calibri"/>
              </a:rPr>
              <a:t>Future Us</a:t>
            </a:r>
            <a:r>
              <a:rPr lang="en-US">
                <a:cs typeface="Calibri"/>
              </a:rPr>
              <a:t> and to mobilize.  </a:t>
            </a:r>
            <a:br>
              <a:rPr lang="en-US">
                <a:cs typeface="+mn-lt"/>
              </a:rPr>
            </a:br>
            <a:endParaRPr lang="en-US">
              <a:cs typeface="Calibri"/>
            </a:endParaRPr>
          </a:p>
          <a:p>
            <a:r>
              <a:rPr lang="en-US">
                <a:cs typeface="Calibri"/>
              </a:rPr>
              <a:t>We know that we are all getting started at different stages. The way or ways you choose to contribute may look different, depending on who and where you are and that's ok.</a:t>
            </a:r>
          </a:p>
          <a:p>
            <a:endParaRPr lang="en-US">
              <a:cs typeface="Calibri"/>
            </a:endParaRPr>
          </a:p>
          <a:p>
            <a:r>
              <a:rPr lang="en-US">
                <a:cs typeface="Calibri"/>
              </a:rPr>
              <a:t>Share </a:t>
            </a:r>
            <a:r>
              <a:rPr lang="en-US" i="1">
                <a:cs typeface="Calibri"/>
              </a:rPr>
              <a:t>Future Us </a:t>
            </a:r>
            <a:r>
              <a:rPr lang="en-US">
                <a:cs typeface="Calibri"/>
              </a:rPr>
              <a:t>widely through your networks and contact lists by</a:t>
            </a:r>
            <a:r>
              <a:rPr lang="en-US"/>
              <a:t> email or on social media.</a:t>
            </a:r>
            <a:r>
              <a:rPr lang="en-US">
                <a:cs typeface="Calibri"/>
              </a:rPr>
              <a:t> Talk about it in your communities. Start thinking how you can participate in this collective effort. We have created a toolkit to help you take action. It </a:t>
            </a:r>
            <a:r>
              <a:rPr lang="en-US"/>
              <a:t>contains ideas and letter templates that you can use to support your efforts. </a:t>
            </a:r>
            <a:r>
              <a:rPr lang="en-US">
                <a:cs typeface="Calibri"/>
              </a:rPr>
              <a:t>  Just head to futureus.cnpea.ca and click on the Toolkit tab. </a:t>
            </a:r>
          </a:p>
          <a:p>
            <a:endParaRPr lang="en-US">
              <a:cs typeface="Calibri"/>
            </a:endParaRPr>
          </a:p>
          <a:p>
            <a:r>
              <a:rPr lang="en-US">
                <a:cs typeface="Calibri"/>
              </a:rPr>
              <a:t>On the same site, you will also find an interactive map. Tell us what's happening where you are, let us know what you are doing by adding yourself to the map.  We will keep monitoring progress over the next few years. The work is just starting, what you do makes a huge difference! So stay in touch with us!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2E0BF-2C7F-4519-8C81-75AEF010C6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2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792E0BF-2C7F-4519-8C81-75AEF010C67E}" type="slidenum">
              <a:rPr lang="en-CA" smtClean="0"/>
              <a:t>30</a:t>
            </a:fld>
            <a:endParaRPr lang="en-CA"/>
          </a:p>
        </p:txBody>
      </p:sp>
    </p:spTree>
    <p:extLst>
      <p:ext uri="{BB962C8B-B14F-4D97-AF65-F5344CB8AC3E}">
        <p14:creationId xmlns:p14="http://schemas.microsoft.com/office/powerpoint/2010/main" val="325532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cs typeface="+mn-lt"/>
              </a:rPr>
            </a:br>
            <a:r>
              <a:rPr lang="en-US">
                <a:cs typeface="Calibri"/>
              </a:rPr>
              <a:t>If you are curious to learn more, we have created a 5-module learning series, hosted by our partner NICE. </a:t>
            </a:r>
            <a:br>
              <a:rPr lang="en-US">
                <a:cs typeface="+mn-lt"/>
              </a:rPr>
            </a:br>
            <a:br>
              <a:rPr lang="en-US">
                <a:cs typeface="+mn-lt"/>
              </a:rPr>
            </a:br>
            <a:r>
              <a:rPr lang="en-US">
                <a:cs typeface="Calibri"/>
              </a:rPr>
              <a:t>Each module explores </a:t>
            </a:r>
            <a:r>
              <a:rPr lang="en-US"/>
              <a:t>ideas and priorities to address elder abuse in Canada for Research, Practice, Policy and the Law. </a:t>
            </a:r>
            <a:br>
              <a:rPr lang="en-US">
                <a:cs typeface="+mn-lt"/>
              </a:rPr>
            </a:br>
            <a:r>
              <a:rPr lang="en-US"/>
              <a:t>The modules air this week, today,  as well as March 30 and 31.</a:t>
            </a:r>
            <a:br>
              <a:rPr lang="en-US">
                <a:cs typeface="+mn-lt"/>
              </a:rPr>
            </a:br>
            <a:r>
              <a:rPr lang="en-US"/>
              <a:t> They will  be accessible on NICE's learning platform after that. You can sign up for them at the link on the screen or find the information at cnpea.ca under CNPEA Projects.</a:t>
            </a:r>
            <a:br>
              <a:rPr lang="en-US">
                <a:cs typeface="+mn-lt"/>
              </a:rPr>
            </a:br>
            <a:br>
              <a:rPr lang="en-US">
                <a:cs typeface="+mn-lt"/>
              </a:rPr>
            </a:br>
            <a:r>
              <a:rPr lang="en-US">
                <a:cs typeface="+mn-lt"/>
              </a:rPr>
              <a:t>You can also connect with Margaret and I directly with questions and feedback.</a:t>
            </a:r>
          </a:p>
          <a:p>
            <a:endParaRPr lang="en-US">
              <a:cs typeface="+mn-lt"/>
            </a:endParaRPr>
          </a:p>
          <a:p>
            <a:br>
              <a:rPr lang="en-US">
                <a:cs typeface="+mn-lt"/>
              </a:rPr>
            </a:br>
            <a:br>
              <a:rPr lang="en-US">
                <a:cs typeface="+mn-lt"/>
              </a:rPr>
            </a:b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2E0BF-2C7F-4519-8C81-75AEF010C6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46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B770B-DFCA-4DAB-8257-027890F6BB0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648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2E0BF-2C7F-4519-8C81-75AEF010C6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0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803D4-2F8C-4D1C-9146-1AF68B2A89F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56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803D4-2F8C-4D1C-9146-1AF68B2A89F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43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999" cy="353854"/>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3978088" y="0"/>
            <a:ext cx="3042999" cy="353854"/>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1155700" y="528638"/>
            <a:ext cx="4710113" cy="264953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702231" y="3355058"/>
            <a:ext cx="5617845" cy="3179770"/>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710116"/>
            <a:ext cx="3042999" cy="352216"/>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3978088" y="6710116"/>
            <a:ext cx="3042999" cy="352216"/>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C73128-BFAE-4CE8-9773-940161176B51}" type="slidenum">
              <a:rPr lang="en-US" smtClean="0"/>
              <a:t>8</a:t>
            </a:fld>
            <a:endParaRPr lang="en-US"/>
          </a:p>
        </p:txBody>
      </p:sp>
    </p:spTree>
    <p:extLst>
      <p:ext uri="{BB962C8B-B14F-4D97-AF65-F5344CB8AC3E}">
        <p14:creationId xmlns:p14="http://schemas.microsoft.com/office/powerpoint/2010/main" val="293066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792E0BF-2C7F-4519-8C81-75AEF010C67E}" type="slidenum">
              <a:rPr lang="en-CA" smtClean="0"/>
              <a:t>9</a:t>
            </a:fld>
            <a:endParaRPr lang="en-CA"/>
          </a:p>
        </p:txBody>
      </p:sp>
    </p:spTree>
    <p:extLst>
      <p:ext uri="{BB962C8B-B14F-4D97-AF65-F5344CB8AC3E}">
        <p14:creationId xmlns:p14="http://schemas.microsoft.com/office/powerpoint/2010/main" val="315771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792E0BF-2C7F-4519-8C81-75AEF010C67E}" type="slidenum">
              <a:rPr lang="en-CA" smtClean="0"/>
              <a:t>10</a:t>
            </a:fld>
            <a:endParaRPr lang="en-CA"/>
          </a:p>
        </p:txBody>
      </p:sp>
    </p:spTree>
    <p:extLst>
      <p:ext uri="{BB962C8B-B14F-4D97-AF65-F5344CB8AC3E}">
        <p14:creationId xmlns:p14="http://schemas.microsoft.com/office/powerpoint/2010/main" val="2480359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March 24th 2022, CNPEA released </a:t>
            </a:r>
            <a:r>
              <a:rPr lang="en-US" i="1" dirty="0"/>
              <a:t>Future Us, A Roadmap to Elder Abuse Prevention</a:t>
            </a:r>
            <a:r>
              <a:rPr lang="en-US" dirty="0"/>
              <a:t>. You can access it at futureus.cnpea.ca. The document and website are available in English and in French</a:t>
            </a:r>
            <a:br>
              <a:rPr lang="en-US" dirty="0">
                <a:cs typeface="+mn-lt"/>
              </a:rPr>
            </a:br>
            <a:br>
              <a:rPr lang="en-US" dirty="0">
                <a:cs typeface="+mn-lt"/>
              </a:rPr>
            </a:br>
            <a:r>
              <a:rPr lang="en-US" dirty="0"/>
              <a:t>Today, I will walk you through this new engagement strategy we developed. </a:t>
            </a:r>
            <a:br>
              <a:rPr lang="en-US" dirty="0">
                <a:cs typeface="+mn-lt"/>
              </a:rPr>
            </a:br>
            <a:br>
              <a:rPr lang="en-US" dirty="0">
                <a:cs typeface="+mn-lt"/>
              </a:rPr>
            </a:br>
            <a:br>
              <a:rPr lang="en-US" dirty="0">
                <a:cs typeface="+mn-lt"/>
              </a:rPr>
            </a:br>
            <a:br>
              <a:rPr lang="en-US" dirty="0">
                <a:cs typeface="+mn-lt"/>
              </a:rPr>
            </a:br>
            <a:endParaRPr lang="en-US" dirty="0"/>
          </a:p>
        </p:txBody>
      </p:sp>
      <p:sp>
        <p:nvSpPr>
          <p:cNvPr id="4" name="Slide Number Placeholder 3"/>
          <p:cNvSpPr>
            <a:spLocks noGrp="1"/>
          </p:cNvSpPr>
          <p:nvPr>
            <p:ph type="sldNum" sz="quarter" idx="5"/>
          </p:nvPr>
        </p:nvSpPr>
        <p:spPr/>
        <p:txBody>
          <a:bodyPr/>
          <a:lstStyle/>
          <a:p>
            <a:fld id="{C792E0BF-2C7F-4519-8C81-75AEF010C67E}" type="slidenum">
              <a:rPr lang="en-CA" smtClean="0"/>
              <a:t>11</a:t>
            </a:fld>
            <a:endParaRPr lang="en-CA"/>
          </a:p>
        </p:txBody>
      </p:sp>
    </p:spTree>
    <p:extLst>
      <p:ext uri="{BB962C8B-B14F-4D97-AF65-F5344CB8AC3E}">
        <p14:creationId xmlns:p14="http://schemas.microsoft.com/office/powerpoint/2010/main" val="26646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Et ici on ne parle pas de la communauté francophone. Nous n’avons pas encore les renseignements à ce sujet.</a:t>
            </a:r>
          </a:p>
        </p:txBody>
      </p:sp>
      <p:sp>
        <p:nvSpPr>
          <p:cNvPr id="4" name="Espace réservé du numéro de diapositive 3"/>
          <p:cNvSpPr>
            <a:spLocks noGrp="1"/>
          </p:cNvSpPr>
          <p:nvPr>
            <p:ph type="sldNum" sz="quarter" idx="5"/>
          </p:nvPr>
        </p:nvSpPr>
        <p:spPr/>
        <p:txBody>
          <a:bodyPr/>
          <a:lstStyle/>
          <a:p>
            <a:fld id="{C792E0BF-2C7F-4519-8C81-75AEF010C67E}" type="slidenum">
              <a:rPr lang="en-CA" smtClean="0"/>
              <a:t>18</a:t>
            </a:fld>
            <a:endParaRPr lang="en-CA"/>
          </a:p>
        </p:txBody>
      </p:sp>
    </p:spTree>
    <p:extLst>
      <p:ext uri="{BB962C8B-B14F-4D97-AF65-F5344CB8AC3E}">
        <p14:creationId xmlns:p14="http://schemas.microsoft.com/office/powerpoint/2010/main" val="372917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DCE8-784F-C8BB-2FD1-60819B807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7AEA81-A9F7-DE48-2B4D-8F9C28DD7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1D0B00-8575-E2FA-023D-A393A50096F1}"/>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5" name="Footer Placeholder 4">
            <a:extLst>
              <a:ext uri="{FF2B5EF4-FFF2-40B4-BE49-F238E27FC236}">
                <a16:creationId xmlns:a16="http://schemas.microsoft.com/office/drawing/2014/main" id="{968CB91C-1230-3C49-571F-40BBFC752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91A3D-3F58-1880-92FC-9F2A554466C7}"/>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4689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C9A-270C-AA4B-C9B9-15FA2EC7F0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2D94C-9C71-27FD-899B-7339A85342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B5706-35E2-58AB-3176-B963A6657E3D}"/>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5" name="Footer Placeholder 4">
            <a:extLst>
              <a:ext uri="{FF2B5EF4-FFF2-40B4-BE49-F238E27FC236}">
                <a16:creationId xmlns:a16="http://schemas.microsoft.com/office/drawing/2014/main" id="{1C5E2108-190F-1652-ECBD-583486321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A759F-AB96-2974-0284-E63DFB014C1D}"/>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14739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74230-877F-1A3F-C7AE-627A70E568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B6F17F-656A-C458-C86F-232BBDCE21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90659-D557-EDF7-10BC-6E89FAB97509}"/>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5" name="Footer Placeholder 4">
            <a:extLst>
              <a:ext uri="{FF2B5EF4-FFF2-40B4-BE49-F238E27FC236}">
                <a16:creationId xmlns:a16="http://schemas.microsoft.com/office/drawing/2014/main" id="{E51AC0CF-6FBE-DAC3-0248-20CA837B7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334FE-FF3A-8CE5-E13E-0A02B9C56C4B}"/>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173988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7DBC09E-8707-44DD-97CE-23C1812D1842}" type="datetimeFigureOut">
              <a:rPr lang="en-CA" smtClean="0"/>
              <a:t>2024-04-23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385821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7DBC09E-8707-44DD-97CE-23C1812D1842}" type="datetimeFigureOut">
              <a:rPr lang="en-CA" smtClean="0"/>
              <a:t>2024-04-23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2242318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BC09E-8707-44DD-97CE-23C1812D1842}" type="datetimeFigureOut">
              <a:rPr lang="en-CA" smtClean="0"/>
              <a:t>2024-04-23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1326359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7DBC09E-8707-44DD-97CE-23C1812D1842}" type="datetimeFigureOut">
              <a:rPr lang="en-CA" smtClean="0"/>
              <a:t>2024-04-23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103660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7DBC09E-8707-44DD-97CE-23C1812D1842}" type="datetimeFigureOut">
              <a:rPr lang="en-CA" smtClean="0"/>
              <a:t>2024-04-23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3112573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7DBC09E-8707-44DD-97CE-23C1812D1842}" type="datetimeFigureOut">
              <a:rPr lang="en-CA" smtClean="0"/>
              <a:t>2024-04-23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1956876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BC09E-8707-44DD-97CE-23C1812D1842}" type="datetimeFigureOut">
              <a:rPr lang="en-CA" smtClean="0"/>
              <a:t>2024-04-23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3293950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DBC09E-8707-44DD-97CE-23C1812D1842}" type="datetimeFigureOut">
              <a:rPr lang="en-CA" smtClean="0"/>
              <a:t>2024-04-23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45293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6901-F437-0332-7B48-A84AD2D8C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6E07A-E097-113B-F540-61D5F9EF7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BC057-7E45-5886-D9D4-1BD2FBDA867A}"/>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5" name="Footer Placeholder 4">
            <a:extLst>
              <a:ext uri="{FF2B5EF4-FFF2-40B4-BE49-F238E27FC236}">
                <a16:creationId xmlns:a16="http://schemas.microsoft.com/office/drawing/2014/main" id="{3CE25F41-00C7-EC7C-C44A-B6DB1FA00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ECE50-E980-697D-A8B5-749412B7C48C}"/>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779939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DBC09E-8707-44DD-97CE-23C1812D1842}" type="datetimeFigureOut">
              <a:rPr lang="en-CA" smtClean="0"/>
              <a:t>2024-04-23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201407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7DBC09E-8707-44DD-97CE-23C1812D1842}" type="datetimeFigureOut">
              <a:rPr lang="en-CA" smtClean="0"/>
              <a:t>2024-04-23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2287650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7DBC09E-8707-44DD-97CE-23C1812D1842}" type="datetimeFigureOut">
              <a:rPr lang="en-CA" smtClean="0"/>
              <a:t>2024-04-23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440B97-7734-4A13-934B-4DA140C172FD}" type="slidenum">
              <a:rPr lang="en-CA" smtClean="0"/>
              <a:t>‹#›</a:t>
            </a:fld>
            <a:endParaRPr lang="en-CA"/>
          </a:p>
        </p:txBody>
      </p:sp>
    </p:spTree>
    <p:extLst>
      <p:ext uri="{BB962C8B-B14F-4D97-AF65-F5344CB8AC3E}">
        <p14:creationId xmlns:p14="http://schemas.microsoft.com/office/powerpoint/2010/main" val="2443946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427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05" indent="0" algn="ctr">
              <a:buNone/>
              <a:defRPr>
                <a:solidFill>
                  <a:schemeClr val="tx1">
                    <a:tint val="75000"/>
                  </a:schemeClr>
                </a:solidFill>
              </a:defRPr>
            </a:lvl2pPr>
            <a:lvl3pPr marL="457211" indent="0" algn="ctr">
              <a:buNone/>
              <a:defRPr>
                <a:solidFill>
                  <a:schemeClr val="tx1">
                    <a:tint val="75000"/>
                  </a:schemeClr>
                </a:solidFill>
              </a:defRPr>
            </a:lvl3pPr>
            <a:lvl4pPr marL="685818" indent="0" algn="ctr">
              <a:buNone/>
              <a:defRPr>
                <a:solidFill>
                  <a:schemeClr val="tx1">
                    <a:tint val="75000"/>
                  </a:schemeClr>
                </a:solidFill>
              </a:defRPr>
            </a:lvl4pPr>
            <a:lvl5pPr marL="914424" indent="0" algn="ctr">
              <a:buNone/>
              <a:defRPr>
                <a:solidFill>
                  <a:schemeClr val="tx1">
                    <a:tint val="75000"/>
                  </a:schemeClr>
                </a:solidFill>
              </a:defRPr>
            </a:lvl5pPr>
            <a:lvl6pPr marL="1143029" indent="0" algn="ctr">
              <a:buNone/>
              <a:defRPr>
                <a:solidFill>
                  <a:schemeClr val="tx1">
                    <a:tint val="75000"/>
                  </a:schemeClr>
                </a:solidFill>
              </a:defRPr>
            </a:lvl6pPr>
            <a:lvl7pPr marL="1371634" indent="0" algn="ctr">
              <a:buNone/>
              <a:defRPr>
                <a:solidFill>
                  <a:schemeClr val="tx1">
                    <a:tint val="75000"/>
                  </a:schemeClr>
                </a:solidFill>
              </a:defRPr>
            </a:lvl7pPr>
            <a:lvl8pPr marL="1600240" indent="0" algn="ctr">
              <a:buNone/>
              <a:defRPr>
                <a:solidFill>
                  <a:schemeClr val="tx1">
                    <a:tint val="75000"/>
                  </a:schemeClr>
                </a:solidFill>
              </a:defRPr>
            </a:lvl8pPr>
            <a:lvl9pPr marL="18288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632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2199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3"/>
            <a:ext cx="5181600" cy="1000125"/>
          </a:xfrm>
        </p:spPr>
        <p:txBody>
          <a:bodyPr anchor="b"/>
          <a:lstStyle>
            <a:lvl1pPr marL="0" indent="0">
              <a:buNone/>
              <a:defRPr sz="1000">
                <a:solidFill>
                  <a:schemeClr val="tx1">
                    <a:tint val="75000"/>
                  </a:schemeClr>
                </a:solidFill>
              </a:defRPr>
            </a:lvl1pPr>
            <a:lvl2pPr marL="228605" indent="0">
              <a:buNone/>
              <a:defRPr sz="900">
                <a:solidFill>
                  <a:schemeClr val="tx1">
                    <a:tint val="75000"/>
                  </a:schemeClr>
                </a:solidFill>
              </a:defRPr>
            </a:lvl2pPr>
            <a:lvl3pPr marL="457211" indent="0">
              <a:buNone/>
              <a:defRPr sz="800">
                <a:solidFill>
                  <a:schemeClr val="tx1">
                    <a:tint val="75000"/>
                  </a:schemeClr>
                </a:solidFill>
              </a:defRPr>
            </a:lvl3pPr>
            <a:lvl4pPr marL="685818" indent="0">
              <a:buNone/>
              <a:defRPr sz="700">
                <a:solidFill>
                  <a:schemeClr val="tx1">
                    <a:tint val="75000"/>
                  </a:schemeClr>
                </a:solidFill>
              </a:defRPr>
            </a:lvl4pPr>
            <a:lvl5pPr marL="914424" indent="0">
              <a:buNone/>
              <a:defRPr sz="700">
                <a:solidFill>
                  <a:schemeClr val="tx1">
                    <a:tint val="75000"/>
                  </a:schemeClr>
                </a:solidFill>
              </a:defRPr>
            </a:lvl5pPr>
            <a:lvl6pPr marL="1143029" indent="0">
              <a:buNone/>
              <a:defRPr sz="700">
                <a:solidFill>
                  <a:schemeClr val="tx1">
                    <a:tint val="75000"/>
                  </a:schemeClr>
                </a:solidFill>
              </a:defRPr>
            </a:lvl6pPr>
            <a:lvl7pPr marL="1371634" indent="0">
              <a:buNone/>
              <a:defRPr sz="700">
                <a:solidFill>
                  <a:schemeClr val="tx1">
                    <a:tint val="75000"/>
                  </a:schemeClr>
                </a:solidFill>
              </a:defRPr>
            </a:lvl7pPr>
            <a:lvl8pPr marL="1600240" indent="0">
              <a:buNone/>
              <a:defRPr sz="700">
                <a:solidFill>
                  <a:schemeClr val="tx1">
                    <a:tint val="75000"/>
                  </a:schemeClr>
                </a:solidFill>
              </a:defRPr>
            </a:lvl8pPr>
            <a:lvl9pPr marL="1828846"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7524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4"/>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4"/>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6410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200" b="1"/>
            </a:lvl1pPr>
            <a:lvl2pPr marL="228605" indent="0">
              <a:buNone/>
              <a:defRPr sz="1000" b="1"/>
            </a:lvl2pPr>
            <a:lvl3pPr marL="457211" indent="0">
              <a:buNone/>
              <a:defRPr sz="900" b="1"/>
            </a:lvl3pPr>
            <a:lvl4pPr marL="685818" indent="0">
              <a:buNone/>
              <a:defRPr sz="800" b="1"/>
            </a:lvl4pPr>
            <a:lvl5pPr marL="914424" indent="0">
              <a:buNone/>
              <a:defRPr sz="800" b="1"/>
            </a:lvl5pPr>
            <a:lvl6pPr marL="1143029" indent="0">
              <a:buNone/>
              <a:defRPr sz="800" b="1"/>
            </a:lvl6pPr>
            <a:lvl7pPr marL="1371634" indent="0">
              <a:buNone/>
              <a:defRPr sz="800" b="1"/>
            </a:lvl7pPr>
            <a:lvl8pPr marL="1600240" indent="0">
              <a:buNone/>
              <a:defRPr sz="800" b="1"/>
            </a:lvl8pPr>
            <a:lvl9pPr marL="1828846"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05" indent="0">
              <a:buNone/>
              <a:defRPr sz="1000" b="1"/>
            </a:lvl2pPr>
            <a:lvl3pPr marL="457211" indent="0">
              <a:buNone/>
              <a:defRPr sz="900" b="1"/>
            </a:lvl3pPr>
            <a:lvl4pPr marL="685818" indent="0">
              <a:buNone/>
              <a:defRPr sz="800" b="1"/>
            </a:lvl4pPr>
            <a:lvl5pPr marL="914424" indent="0">
              <a:buNone/>
              <a:defRPr sz="800" b="1"/>
            </a:lvl5pPr>
            <a:lvl6pPr marL="1143029" indent="0">
              <a:buNone/>
              <a:defRPr sz="800" b="1"/>
            </a:lvl6pPr>
            <a:lvl7pPr marL="1371634" indent="0">
              <a:buNone/>
              <a:defRPr sz="800" b="1"/>
            </a:lvl7pPr>
            <a:lvl8pPr marL="1600240" indent="0">
              <a:buNone/>
              <a:defRPr sz="800" b="1"/>
            </a:lvl8pPr>
            <a:lvl9pPr marL="1828846"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267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7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0B8C-CF04-AE43-8A21-EFE27CB260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34769-A427-35EA-2760-6224E0C2C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4F4243-BA47-018E-A7AB-22253CFB123A}"/>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5" name="Footer Placeholder 4">
            <a:extLst>
              <a:ext uri="{FF2B5EF4-FFF2-40B4-BE49-F238E27FC236}">
                <a16:creationId xmlns:a16="http://schemas.microsoft.com/office/drawing/2014/main" id="{27D8C3B2-087D-99D1-3C29-318F497D6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2B69E-C2AF-9127-F099-5AA2BBE9D655}"/>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49457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238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70" y="182038"/>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2" y="956738"/>
            <a:ext cx="2005543" cy="3127375"/>
          </a:xfrm>
        </p:spPr>
        <p:txBody>
          <a:bodyPr/>
          <a:lstStyle>
            <a:lvl1pPr marL="0" indent="0">
              <a:buNone/>
              <a:defRPr sz="700"/>
            </a:lvl1pPr>
            <a:lvl2pPr marL="228605" indent="0">
              <a:buNone/>
              <a:defRPr sz="600"/>
            </a:lvl2pPr>
            <a:lvl3pPr marL="457211" indent="0">
              <a:buNone/>
              <a:defRPr sz="500"/>
            </a:lvl3pPr>
            <a:lvl4pPr marL="685818" indent="0">
              <a:buNone/>
              <a:defRPr sz="451"/>
            </a:lvl4pPr>
            <a:lvl5pPr marL="914424" indent="0">
              <a:buNone/>
              <a:defRPr sz="451"/>
            </a:lvl5pPr>
            <a:lvl6pPr marL="1143029" indent="0">
              <a:buNone/>
              <a:defRPr sz="451"/>
            </a:lvl6pPr>
            <a:lvl7pPr marL="1371634" indent="0">
              <a:buNone/>
              <a:defRPr sz="451"/>
            </a:lvl7pPr>
            <a:lvl8pPr marL="1600240" indent="0">
              <a:buNone/>
              <a:defRPr sz="451"/>
            </a:lvl8pPr>
            <a:lvl9pPr marL="1828846" indent="0">
              <a:buNone/>
              <a:defRPr sz="45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1058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4"/>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05" indent="0">
              <a:buNone/>
              <a:defRPr sz="1400"/>
            </a:lvl2pPr>
            <a:lvl3pPr marL="457211" indent="0">
              <a:buNone/>
              <a:defRPr sz="1200"/>
            </a:lvl3pPr>
            <a:lvl4pPr marL="685818" indent="0">
              <a:buNone/>
              <a:defRPr sz="1000"/>
            </a:lvl4pPr>
            <a:lvl5pPr marL="914424" indent="0">
              <a:buNone/>
              <a:defRPr sz="1000"/>
            </a:lvl5pPr>
            <a:lvl6pPr marL="1143029" indent="0">
              <a:buNone/>
              <a:defRPr sz="1000"/>
            </a:lvl6pPr>
            <a:lvl7pPr marL="1371634" indent="0">
              <a:buNone/>
              <a:defRPr sz="1000"/>
            </a:lvl7pPr>
            <a:lvl8pPr marL="1600240" indent="0">
              <a:buNone/>
              <a:defRPr sz="1000"/>
            </a:lvl8pPr>
            <a:lvl9pPr marL="1828846" indent="0">
              <a:buNone/>
              <a:defRPr sz="1000"/>
            </a:lvl9pPr>
          </a:lstStyle>
          <a:p>
            <a:endParaRPr lang="en-US"/>
          </a:p>
        </p:txBody>
      </p:sp>
      <p:sp>
        <p:nvSpPr>
          <p:cNvPr id="4" name="Text Placeholder 3"/>
          <p:cNvSpPr>
            <a:spLocks noGrp="1"/>
          </p:cNvSpPr>
          <p:nvPr>
            <p:ph type="body" sz="half" idx="2"/>
          </p:nvPr>
        </p:nvSpPr>
        <p:spPr>
          <a:xfrm>
            <a:off x="1194859" y="3578229"/>
            <a:ext cx="3657600" cy="536575"/>
          </a:xfrm>
        </p:spPr>
        <p:txBody>
          <a:bodyPr/>
          <a:lstStyle>
            <a:lvl1pPr marL="0" indent="0">
              <a:buNone/>
              <a:defRPr sz="700"/>
            </a:lvl1pPr>
            <a:lvl2pPr marL="228605" indent="0">
              <a:buNone/>
              <a:defRPr sz="600"/>
            </a:lvl2pPr>
            <a:lvl3pPr marL="457211" indent="0">
              <a:buNone/>
              <a:defRPr sz="500"/>
            </a:lvl3pPr>
            <a:lvl4pPr marL="685818" indent="0">
              <a:buNone/>
              <a:defRPr sz="451"/>
            </a:lvl4pPr>
            <a:lvl5pPr marL="914424" indent="0">
              <a:buNone/>
              <a:defRPr sz="451"/>
            </a:lvl5pPr>
            <a:lvl6pPr marL="1143029" indent="0">
              <a:buNone/>
              <a:defRPr sz="451"/>
            </a:lvl6pPr>
            <a:lvl7pPr marL="1371634" indent="0">
              <a:buNone/>
              <a:defRPr sz="451"/>
            </a:lvl7pPr>
            <a:lvl8pPr marL="1600240" indent="0">
              <a:buNone/>
              <a:defRPr sz="451"/>
            </a:lvl8pPr>
            <a:lvl9pPr marL="1828846" indent="0">
              <a:buNone/>
              <a:defRPr sz="45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6157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888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6"/>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6"/>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647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7" indent="0" algn="ctr">
              <a:buNone/>
              <a:defRPr>
                <a:solidFill>
                  <a:schemeClr val="tx1">
                    <a:tint val="75000"/>
                  </a:schemeClr>
                </a:solidFill>
              </a:defRPr>
            </a:lvl2pPr>
            <a:lvl3pPr marL="609615" indent="0" algn="ctr">
              <a:buNone/>
              <a:defRPr>
                <a:solidFill>
                  <a:schemeClr val="tx1">
                    <a:tint val="75000"/>
                  </a:schemeClr>
                </a:solidFill>
              </a:defRPr>
            </a:lvl3pPr>
            <a:lvl4pPr marL="914424" indent="0" algn="ctr">
              <a:buNone/>
              <a:defRPr>
                <a:solidFill>
                  <a:schemeClr val="tx1">
                    <a:tint val="75000"/>
                  </a:schemeClr>
                </a:solidFill>
              </a:defRPr>
            </a:lvl4pPr>
            <a:lvl5pPr marL="1219231" indent="0" algn="ctr">
              <a:buNone/>
              <a:defRPr>
                <a:solidFill>
                  <a:schemeClr val="tx1">
                    <a:tint val="75000"/>
                  </a:schemeClr>
                </a:solidFill>
              </a:defRPr>
            </a:lvl5pPr>
            <a:lvl6pPr marL="1524038" indent="0" algn="ctr">
              <a:buNone/>
              <a:defRPr>
                <a:solidFill>
                  <a:schemeClr val="tx1">
                    <a:tint val="75000"/>
                  </a:schemeClr>
                </a:solidFill>
              </a:defRPr>
            </a:lvl6pPr>
            <a:lvl7pPr marL="1828845" indent="0" algn="ctr">
              <a:buNone/>
              <a:defRPr>
                <a:solidFill>
                  <a:schemeClr val="tx1">
                    <a:tint val="75000"/>
                  </a:schemeClr>
                </a:solidFill>
              </a:defRPr>
            </a:lvl7pPr>
            <a:lvl8pPr marL="2133653" indent="0" algn="ctr">
              <a:buNone/>
              <a:defRPr>
                <a:solidFill>
                  <a:schemeClr val="tx1">
                    <a:tint val="75000"/>
                  </a:schemeClr>
                </a:solidFill>
              </a:defRPr>
            </a:lvl8pPr>
            <a:lvl9pPr marL="24384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233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335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1"/>
            <a:ext cx="5181600" cy="1000125"/>
          </a:xfrm>
        </p:spPr>
        <p:txBody>
          <a:bodyPr anchor="b"/>
          <a:lstStyle>
            <a:lvl1pPr marL="0" indent="0">
              <a:buNone/>
              <a:defRPr sz="1333">
                <a:solidFill>
                  <a:schemeClr val="tx1">
                    <a:tint val="75000"/>
                  </a:schemeClr>
                </a:solidFill>
              </a:defRPr>
            </a:lvl1pPr>
            <a:lvl2pPr marL="304807" indent="0">
              <a:buNone/>
              <a:defRPr sz="1200">
                <a:solidFill>
                  <a:schemeClr val="tx1">
                    <a:tint val="75000"/>
                  </a:schemeClr>
                </a:solidFill>
              </a:defRPr>
            </a:lvl2pPr>
            <a:lvl3pPr marL="609615" indent="0">
              <a:buNone/>
              <a:defRPr sz="1067">
                <a:solidFill>
                  <a:schemeClr val="tx1">
                    <a:tint val="75000"/>
                  </a:schemeClr>
                </a:solidFill>
              </a:defRPr>
            </a:lvl3pPr>
            <a:lvl4pPr marL="914424" indent="0">
              <a:buNone/>
              <a:defRPr sz="933">
                <a:solidFill>
                  <a:schemeClr val="tx1">
                    <a:tint val="75000"/>
                  </a:schemeClr>
                </a:solidFill>
              </a:defRPr>
            </a:lvl4pPr>
            <a:lvl5pPr marL="1219231" indent="0">
              <a:buNone/>
              <a:defRPr sz="933">
                <a:solidFill>
                  <a:schemeClr val="tx1">
                    <a:tint val="75000"/>
                  </a:schemeClr>
                </a:solidFill>
              </a:defRPr>
            </a:lvl5pPr>
            <a:lvl6pPr marL="1524038" indent="0">
              <a:buNone/>
              <a:defRPr sz="933">
                <a:solidFill>
                  <a:schemeClr val="tx1">
                    <a:tint val="75000"/>
                  </a:schemeClr>
                </a:solidFill>
              </a:defRPr>
            </a:lvl6pPr>
            <a:lvl7pPr marL="1828845" indent="0">
              <a:buNone/>
              <a:defRPr sz="933">
                <a:solidFill>
                  <a:schemeClr val="tx1">
                    <a:tint val="75000"/>
                  </a:schemeClr>
                </a:solidFill>
              </a:defRPr>
            </a:lvl7pPr>
            <a:lvl8pPr marL="2133653" indent="0">
              <a:buNone/>
              <a:defRPr sz="933">
                <a:solidFill>
                  <a:schemeClr val="tx1">
                    <a:tint val="75000"/>
                  </a:schemeClr>
                </a:solidFill>
              </a:defRPr>
            </a:lvl8pPr>
            <a:lvl9pPr marL="243846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2283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3714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07" indent="0">
              <a:buNone/>
              <a:defRPr sz="1333" b="1"/>
            </a:lvl2pPr>
            <a:lvl3pPr marL="609615" indent="0">
              <a:buNone/>
              <a:defRPr sz="1200" b="1"/>
            </a:lvl3pPr>
            <a:lvl4pPr marL="914424" indent="0">
              <a:buNone/>
              <a:defRPr sz="1067" b="1"/>
            </a:lvl4pPr>
            <a:lvl5pPr marL="1219231" indent="0">
              <a:buNone/>
              <a:defRPr sz="1067" b="1"/>
            </a:lvl5pPr>
            <a:lvl6pPr marL="1524038" indent="0">
              <a:buNone/>
              <a:defRPr sz="1067" b="1"/>
            </a:lvl6pPr>
            <a:lvl7pPr marL="1828845" indent="0">
              <a:buNone/>
              <a:defRPr sz="1067" b="1"/>
            </a:lvl7pPr>
            <a:lvl8pPr marL="2133653" indent="0">
              <a:buNone/>
              <a:defRPr sz="1067" b="1"/>
            </a:lvl8pPr>
            <a:lvl9pPr marL="243846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7" indent="0">
              <a:buNone/>
              <a:defRPr sz="1333" b="1"/>
            </a:lvl2pPr>
            <a:lvl3pPr marL="609615" indent="0">
              <a:buNone/>
              <a:defRPr sz="1200" b="1"/>
            </a:lvl3pPr>
            <a:lvl4pPr marL="914424" indent="0">
              <a:buNone/>
              <a:defRPr sz="1067" b="1"/>
            </a:lvl4pPr>
            <a:lvl5pPr marL="1219231" indent="0">
              <a:buNone/>
              <a:defRPr sz="1067" b="1"/>
            </a:lvl5pPr>
            <a:lvl6pPr marL="1524038" indent="0">
              <a:buNone/>
              <a:defRPr sz="1067" b="1"/>
            </a:lvl6pPr>
            <a:lvl7pPr marL="1828845" indent="0">
              <a:buNone/>
              <a:defRPr sz="1067" b="1"/>
            </a:lvl7pPr>
            <a:lvl8pPr marL="2133653" indent="0">
              <a:buNone/>
              <a:defRPr sz="1067" b="1"/>
            </a:lvl8pPr>
            <a:lvl9pPr marL="243846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359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904E-2C12-942E-6DCC-7317CA74B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4A234-BC45-124B-09CF-B4A8DF3267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5620EA-5084-A194-9ABE-091E910EB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683A6F-CD4B-57A8-676B-B6EAFD0B8950}"/>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6" name="Footer Placeholder 5">
            <a:extLst>
              <a:ext uri="{FF2B5EF4-FFF2-40B4-BE49-F238E27FC236}">
                <a16:creationId xmlns:a16="http://schemas.microsoft.com/office/drawing/2014/main" id="{7B7E9AD0-7DAA-599A-4A69-9935E9A7D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3C21E-914E-21CD-BA5A-6D35FF256C0C}"/>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2910219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7735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7351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9" y="182036"/>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6"/>
            <a:ext cx="2005543" cy="3127375"/>
          </a:xfrm>
        </p:spPr>
        <p:txBody>
          <a:bodyPr/>
          <a:lstStyle>
            <a:lvl1pPr marL="0" indent="0">
              <a:buNone/>
              <a:defRPr sz="933"/>
            </a:lvl1pPr>
            <a:lvl2pPr marL="304807" indent="0">
              <a:buNone/>
              <a:defRPr sz="800"/>
            </a:lvl2pPr>
            <a:lvl3pPr marL="609615" indent="0">
              <a:buNone/>
              <a:defRPr sz="667"/>
            </a:lvl3pPr>
            <a:lvl4pPr marL="914424" indent="0">
              <a:buNone/>
              <a:defRPr sz="600"/>
            </a:lvl4pPr>
            <a:lvl5pPr marL="1219231" indent="0">
              <a:buNone/>
              <a:defRPr sz="600"/>
            </a:lvl5pPr>
            <a:lvl6pPr marL="1524038" indent="0">
              <a:buNone/>
              <a:defRPr sz="600"/>
            </a:lvl6pPr>
            <a:lvl7pPr marL="1828845" indent="0">
              <a:buNone/>
              <a:defRPr sz="600"/>
            </a:lvl7pPr>
            <a:lvl8pPr marL="2133653" indent="0">
              <a:buNone/>
              <a:defRPr sz="600"/>
            </a:lvl8pPr>
            <a:lvl9pPr marL="243846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4287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07" indent="0">
              <a:buNone/>
              <a:defRPr sz="1867"/>
            </a:lvl2pPr>
            <a:lvl3pPr marL="609615" indent="0">
              <a:buNone/>
              <a:defRPr sz="1600"/>
            </a:lvl3pPr>
            <a:lvl4pPr marL="914424" indent="0">
              <a:buNone/>
              <a:defRPr sz="1333"/>
            </a:lvl4pPr>
            <a:lvl5pPr marL="1219231" indent="0">
              <a:buNone/>
              <a:defRPr sz="1333"/>
            </a:lvl5pPr>
            <a:lvl6pPr marL="1524038" indent="0">
              <a:buNone/>
              <a:defRPr sz="1333"/>
            </a:lvl6pPr>
            <a:lvl7pPr marL="1828845" indent="0">
              <a:buNone/>
              <a:defRPr sz="1333"/>
            </a:lvl7pPr>
            <a:lvl8pPr marL="2133653" indent="0">
              <a:buNone/>
              <a:defRPr sz="1333"/>
            </a:lvl8pPr>
            <a:lvl9pPr marL="2438462" indent="0">
              <a:buNone/>
              <a:defRPr sz="1333"/>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933"/>
            </a:lvl1pPr>
            <a:lvl2pPr marL="304807" indent="0">
              <a:buNone/>
              <a:defRPr sz="800"/>
            </a:lvl2pPr>
            <a:lvl3pPr marL="609615" indent="0">
              <a:buNone/>
              <a:defRPr sz="667"/>
            </a:lvl3pPr>
            <a:lvl4pPr marL="914424" indent="0">
              <a:buNone/>
              <a:defRPr sz="600"/>
            </a:lvl4pPr>
            <a:lvl5pPr marL="1219231" indent="0">
              <a:buNone/>
              <a:defRPr sz="600"/>
            </a:lvl5pPr>
            <a:lvl6pPr marL="1524038" indent="0">
              <a:buNone/>
              <a:defRPr sz="600"/>
            </a:lvl6pPr>
            <a:lvl7pPr marL="1828845" indent="0">
              <a:buNone/>
              <a:defRPr sz="600"/>
            </a:lvl7pPr>
            <a:lvl8pPr marL="2133653" indent="0">
              <a:buNone/>
              <a:defRPr sz="600"/>
            </a:lvl8pPr>
            <a:lvl9pPr marL="243846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9859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814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7974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29B7-9FEF-E9F5-F1DE-378184BA494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BA3436F2-1008-90C6-814E-9E82523B3E4D}"/>
              </a:ext>
            </a:extLst>
          </p:cNvPr>
          <p:cNvSpPr>
            <a:spLocks noGrp="1"/>
          </p:cNvSpPr>
          <p:nvPr>
            <p:ph type="subTitle" idx="1"/>
          </p:nvPr>
        </p:nvSpPr>
        <p:spPr>
          <a:xfrm>
            <a:off x="1524000" y="3602038"/>
            <a:ext cx="9144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6DE16EF-5E86-6D34-3424-E59A75EB52B6}"/>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5" name="Footer Placeholder 4">
            <a:extLst>
              <a:ext uri="{FF2B5EF4-FFF2-40B4-BE49-F238E27FC236}">
                <a16:creationId xmlns:a16="http://schemas.microsoft.com/office/drawing/2014/main" id="{7981C729-A173-BDA2-638C-74D0C25763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C0120AA-C93F-2C9D-1751-8FE8C7BE986E}"/>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1276704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501A-4645-F599-758C-EB03CBEA88E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C4BBBE7-BB41-43F1-DAD0-EEB7F5D8EF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F12B34-F7F0-3E89-DB16-671015BC1993}"/>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5" name="Footer Placeholder 4">
            <a:extLst>
              <a:ext uri="{FF2B5EF4-FFF2-40B4-BE49-F238E27FC236}">
                <a16:creationId xmlns:a16="http://schemas.microsoft.com/office/drawing/2014/main" id="{1971DB48-4B6C-E434-B566-027037E712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E532B4B-AB7A-376C-C085-14E7F8F2F433}"/>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1198218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0AD-11C1-07D5-2F63-0EC099AEC084}"/>
              </a:ext>
            </a:extLst>
          </p:cNvPr>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E155C6E-D36A-6C85-B13B-D77E9C32ABC5}"/>
              </a:ext>
            </a:extLst>
          </p:cNvPr>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4F8E94-9A8D-4A70-5579-4BD60E24B424}"/>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5" name="Footer Placeholder 4">
            <a:extLst>
              <a:ext uri="{FF2B5EF4-FFF2-40B4-BE49-F238E27FC236}">
                <a16:creationId xmlns:a16="http://schemas.microsoft.com/office/drawing/2014/main" id="{39D33891-B4EE-DC06-B2B8-E2A350D48B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58CC21-1E6E-DAEC-B9FE-36CDB8657006}"/>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4171233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80820-3262-E7AC-43F0-68B69934474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107E389-DD43-1A88-C60F-187F2D7E3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6D238B3-DF19-AC16-E276-CDFB26CAC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0DE52F3-B41D-2844-E143-28726559DA93}"/>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6" name="Footer Placeholder 5">
            <a:extLst>
              <a:ext uri="{FF2B5EF4-FFF2-40B4-BE49-F238E27FC236}">
                <a16:creationId xmlns:a16="http://schemas.microsoft.com/office/drawing/2014/main" id="{921DE5F5-0B05-065D-5739-E11EA53DADC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3EA5E1D-76C9-8AF7-B41B-E652570D9ACA}"/>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98024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A8D2-6D9C-5D80-3D25-ACB59B5B84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A2056E-D440-6ADD-322F-D7848094E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F4022B-414B-048A-FE53-9395D478C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49DB75-E875-66BD-5406-F6A7B59383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F37AF-22F6-1043-63F9-D6B8DE5CAA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F576AD-775E-90DE-A8EC-F1FC0CF0C437}"/>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8" name="Footer Placeholder 7">
            <a:extLst>
              <a:ext uri="{FF2B5EF4-FFF2-40B4-BE49-F238E27FC236}">
                <a16:creationId xmlns:a16="http://schemas.microsoft.com/office/drawing/2014/main" id="{5826E22D-249E-DC50-072F-2D8FBB2C3F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8F733A-3602-FDEC-8697-535E8FF2D8D5}"/>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4210978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367BD-B72E-0BA8-A70C-891F167BA46E}"/>
              </a:ext>
            </a:extLst>
          </p:cNvPr>
          <p:cNvSpPr>
            <a:spLocks noGrp="1"/>
          </p:cNvSpPr>
          <p:nvPr>
            <p:ph type="title"/>
          </p:nvPr>
        </p:nvSpPr>
        <p:spPr>
          <a:xfrm>
            <a:off x="839788" y="365129"/>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7948EE8-A91D-2312-D536-63BD670F62F8}"/>
              </a:ext>
            </a:extLst>
          </p:cNvPr>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B42FBA9-EFCE-4D77-BBA6-A1C3734969C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78E3B61-9DE9-51A1-969F-F0632C116ED2}"/>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193F20D-F169-A01A-1BAD-56924DE9841D}"/>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F65B434-4027-97F0-1A59-3BADA3440F09}"/>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8" name="Footer Placeholder 7">
            <a:extLst>
              <a:ext uri="{FF2B5EF4-FFF2-40B4-BE49-F238E27FC236}">
                <a16:creationId xmlns:a16="http://schemas.microsoft.com/office/drawing/2014/main" id="{57AE3487-4217-A8D1-3766-60F5C4A304B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6394B9C-EF0C-694D-724C-F2DBD693D9F9}"/>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3245893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C77F-EF9F-6CAB-5F82-E7C148DCA8A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D8EA5B6-56ED-880C-559B-47BB76F99D31}"/>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4" name="Footer Placeholder 3">
            <a:extLst>
              <a:ext uri="{FF2B5EF4-FFF2-40B4-BE49-F238E27FC236}">
                <a16:creationId xmlns:a16="http://schemas.microsoft.com/office/drawing/2014/main" id="{AEC1D634-5BD3-ADAE-EB9D-ED97E914E5D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F7D5B65-FF3F-A3AF-B88A-CE8D72948566}"/>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2985077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D100E-02C4-FC1C-AE50-D17E005E1200}"/>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3" name="Footer Placeholder 2">
            <a:extLst>
              <a:ext uri="{FF2B5EF4-FFF2-40B4-BE49-F238E27FC236}">
                <a16:creationId xmlns:a16="http://schemas.microsoft.com/office/drawing/2014/main" id="{0818C602-78B2-2735-54C7-9A7A5EAAB6A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D29EA99-395C-50FB-F27B-212D0C5257D9}"/>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25178332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3E52-FAE4-9D7B-EA03-C0F21EA6D9D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F3AA519-DD7E-F6D0-250F-87ED813A5612}"/>
              </a:ext>
            </a:extLst>
          </p:cNvPr>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8F83D93-89BA-0659-98D8-043093292040}"/>
              </a:ext>
            </a:extLst>
          </p:cNvPr>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06CAED24-CDBA-8682-31BB-1FD38E186D94}"/>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6" name="Footer Placeholder 5">
            <a:extLst>
              <a:ext uri="{FF2B5EF4-FFF2-40B4-BE49-F238E27FC236}">
                <a16:creationId xmlns:a16="http://schemas.microsoft.com/office/drawing/2014/main" id="{CE16F81F-C953-37BA-80B4-CE3E0FB22E7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8EC3AE4-FC57-AE78-E2A5-20EBB7BA301B}"/>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3628978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2A52-7795-ACB8-4AA8-8BE40A87661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A0F9966-F9AE-6EB5-66F3-5C6F70DE9F51}"/>
              </a:ext>
            </a:extLst>
          </p:cNvPr>
          <p:cNvSpPr>
            <a:spLocks noGrp="1"/>
          </p:cNvSpPr>
          <p:nvPr>
            <p:ph type="pic" idx="1"/>
          </p:nvPr>
        </p:nvSpPr>
        <p:spPr>
          <a:xfrm>
            <a:off x="5183188" y="987429"/>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CA"/>
          </a:p>
        </p:txBody>
      </p:sp>
      <p:sp>
        <p:nvSpPr>
          <p:cNvPr id="4" name="Text Placeholder 3">
            <a:extLst>
              <a:ext uri="{FF2B5EF4-FFF2-40B4-BE49-F238E27FC236}">
                <a16:creationId xmlns:a16="http://schemas.microsoft.com/office/drawing/2014/main" id="{21A1529E-713E-E618-0DFD-340D24F3A34D}"/>
              </a:ext>
            </a:extLst>
          </p:cNvPr>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AEC197C5-C5A2-EC1D-61B2-8BE105ABFEA5}"/>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6" name="Footer Placeholder 5">
            <a:extLst>
              <a:ext uri="{FF2B5EF4-FFF2-40B4-BE49-F238E27FC236}">
                <a16:creationId xmlns:a16="http://schemas.microsoft.com/office/drawing/2014/main" id="{2D9F1804-947D-AE47-BE2A-56368B2DC62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661A6D1-18F9-E77C-94CA-927026EF1F3E}"/>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1244885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36F2-FE0B-EC30-9D07-33D3E1CB59F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0B8B35D-1BBE-B664-F82E-BF59760034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6611EAA-7633-A1BC-D7E9-6FE935220F8A}"/>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5" name="Footer Placeholder 4">
            <a:extLst>
              <a:ext uri="{FF2B5EF4-FFF2-40B4-BE49-F238E27FC236}">
                <a16:creationId xmlns:a16="http://schemas.microsoft.com/office/drawing/2014/main" id="{B9ADF098-9856-6463-70BF-70467859C9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BBB6A0-5DDB-CC64-8D8A-72DF1FF3397C}"/>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3995566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7B353-214F-4D02-10F4-B5DBF077D73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B8FD45A-705D-3741-D8BD-65CF878DE759}"/>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56EE5CB-A7B6-7CFB-4418-E23E63E1DF8E}"/>
              </a:ext>
            </a:extLst>
          </p:cNvPr>
          <p:cNvSpPr>
            <a:spLocks noGrp="1"/>
          </p:cNvSpPr>
          <p:nvPr>
            <p:ph type="dt" sz="half" idx="10"/>
          </p:nvPr>
        </p:nvSpPr>
        <p:spPr/>
        <p:txBody>
          <a:bodyPr/>
          <a:lstStyle/>
          <a:p>
            <a:fld id="{A3D86C97-B042-4FD4-AD6A-B62E514D0838}" type="datetimeFigureOut">
              <a:rPr lang="en-CA" smtClean="0"/>
              <a:t>2024-04-23</a:t>
            </a:fld>
            <a:endParaRPr lang="en-CA"/>
          </a:p>
        </p:txBody>
      </p:sp>
      <p:sp>
        <p:nvSpPr>
          <p:cNvPr id="5" name="Footer Placeholder 4">
            <a:extLst>
              <a:ext uri="{FF2B5EF4-FFF2-40B4-BE49-F238E27FC236}">
                <a16:creationId xmlns:a16="http://schemas.microsoft.com/office/drawing/2014/main" id="{04E17D09-407A-39E3-9E2A-F6D455DB987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B11921-AFE3-7A79-6A2D-135640238D4D}"/>
              </a:ext>
            </a:extLst>
          </p:cNvPr>
          <p:cNvSpPr>
            <a:spLocks noGrp="1"/>
          </p:cNvSpPr>
          <p:nvPr>
            <p:ph type="sldNum" sz="quarter" idx="12"/>
          </p:nvPr>
        </p:nvSpPr>
        <p:spPr/>
        <p:txBody>
          <a:bodyPr/>
          <a:lstStyle/>
          <a:p>
            <a:fld id="{7B9FF988-2166-4370-8255-5A8D8F051074}" type="slidenum">
              <a:rPr lang="en-CA" smtClean="0"/>
              <a:t>‹#›</a:t>
            </a:fld>
            <a:endParaRPr lang="en-CA"/>
          </a:p>
        </p:txBody>
      </p:sp>
    </p:spTree>
    <p:extLst>
      <p:ext uri="{BB962C8B-B14F-4D97-AF65-F5344CB8AC3E}">
        <p14:creationId xmlns:p14="http://schemas.microsoft.com/office/powerpoint/2010/main" val="3074613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3"/>
        <p:cNvGrpSpPr/>
        <p:nvPr/>
      </p:nvGrpSpPr>
      <p:grpSpPr>
        <a:xfrm>
          <a:off x="0" y="0"/>
          <a:ext cx="0" cy="0"/>
          <a:chOff x="0" y="0"/>
          <a:chExt cx="0" cy="0"/>
        </a:xfrm>
      </p:grpSpPr>
      <p:sp>
        <p:nvSpPr>
          <p:cNvPr id="14" name="Google Shape;14;gdb65fb9d36_1_45"/>
          <p:cNvSpPr txBox="1">
            <a:spLocks noGrp="1"/>
          </p:cNvSpPr>
          <p:nvPr>
            <p:ph type="subTitle" idx="1"/>
          </p:nvPr>
        </p:nvSpPr>
        <p:spPr>
          <a:xfrm>
            <a:off x="540002" y="5931000"/>
            <a:ext cx="4061700" cy="276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1"/>
              </a:spcBef>
              <a:spcAft>
                <a:spcPts val="0"/>
              </a:spcAft>
              <a:buClr>
                <a:srgbClr val="FFFFFF"/>
              </a:buClr>
              <a:buSzPts val="1500"/>
              <a:buFont typeface="Raleway Thin"/>
              <a:buNone/>
              <a:defRPr sz="1125">
                <a:solidFill>
                  <a:srgbClr val="FFFFFF"/>
                </a:solidFill>
                <a:latin typeface="Raleway Thin"/>
                <a:ea typeface="Raleway Thin"/>
                <a:cs typeface="Raleway Thin"/>
                <a:sym typeface="Raleway Thin"/>
              </a:defRPr>
            </a:lvl1pPr>
            <a:lvl2pPr lvl="1" algn="l">
              <a:lnSpc>
                <a:spcPct val="90000"/>
              </a:lnSpc>
              <a:spcBef>
                <a:spcPts val="375"/>
              </a:spcBef>
              <a:spcAft>
                <a:spcPts val="0"/>
              </a:spcAft>
              <a:buSzPts val="2400"/>
              <a:buNone/>
              <a:defRPr/>
            </a:lvl2pPr>
            <a:lvl3pPr lvl="2" algn="l">
              <a:lnSpc>
                <a:spcPct val="90000"/>
              </a:lnSpc>
              <a:spcBef>
                <a:spcPts val="375"/>
              </a:spcBef>
              <a:spcAft>
                <a:spcPts val="0"/>
              </a:spcAft>
              <a:buSzPts val="2000"/>
              <a:buNone/>
              <a:defRPr/>
            </a:lvl3pPr>
            <a:lvl4pPr lvl="3" algn="l">
              <a:lnSpc>
                <a:spcPct val="90000"/>
              </a:lnSpc>
              <a:spcBef>
                <a:spcPts val="375"/>
              </a:spcBef>
              <a:spcAft>
                <a:spcPts val="0"/>
              </a:spcAft>
              <a:buSzPts val="1800"/>
              <a:buNone/>
              <a:defRPr/>
            </a:lvl4pPr>
            <a:lvl5pPr lvl="4" algn="l">
              <a:lnSpc>
                <a:spcPct val="90000"/>
              </a:lnSpc>
              <a:spcBef>
                <a:spcPts val="375"/>
              </a:spcBef>
              <a:spcAft>
                <a:spcPts val="0"/>
              </a:spcAft>
              <a:buSzPts val="1800"/>
              <a:buNone/>
              <a:defRPr/>
            </a:lvl5pPr>
            <a:lvl6pPr lvl="5" algn="l">
              <a:lnSpc>
                <a:spcPct val="90000"/>
              </a:lnSpc>
              <a:spcBef>
                <a:spcPts val="375"/>
              </a:spcBef>
              <a:spcAft>
                <a:spcPts val="0"/>
              </a:spcAft>
              <a:buSzPts val="1800"/>
              <a:buNone/>
              <a:defRPr/>
            </a:lvl6pPr>
            <a:lvl7pPr lvl="6" algn="l">
              <a:lnSpc>
                <a:spcPct val="90000"/>
              </a:lnSpc>
              <a:spcBef>
                <a:spcPts val="375"/>
              </a:spcBef>
              <a:spcAft>
                <a:spcPts val="0"/>
              </a:spcAft>
              <a:buSzPts val="1800"/>
              <a:buNone/>
              <a:defRPr/>
            </a:lvl7pPr>
            <a:lvl8pPr lvl="7" algn="l">
              <a:lnSpc>
                <a:spcPct val="90000"/>
              </a:lnSpc>
              <a:spcBef>
                <a:spcPts val="375"/>
              </a:spcBef>
              <a:spcAft>
                <a:spcPts val="0"/>
              </a:spcAft>
              <a:buSzPts val="1800"/>
              <a:buNone/>
              <a:defRPr/>
            </a:lvl8pPr>
            <a:lvl9pPr lvl="8" algn="l">
              <a:lnSpc>
                <a:spcPct val="90000"/>
              </a:lnSpc>
              <a:spcBef>
                <a:spcPts val="375"/>
              </a:spcBef>
              <a:spcAft>
                <a:spcPts val="0"/>
              </a:spcAft>
              <a:buSzPts val="1800"/>
              <a:buNone/>
              <a:defRPr/>
            </a:lvl9pPr>
          </a:lstStyle>
          <a:p>
            <a:endParaRPr/>
          </a:p>
        </p:txBody>
      </p:sp>
      <p:sp>
        <p:nvSpPr>
          <p:cNvPr id="15" name="Google Shape;15;gdb65fb9d36_1_45"/>
          <p:cNvSpPr/>
          <p:nvPr/>
        </p:nvSpPr>
        <p:spPr>
          <a:xfrm>
            <a:off x="0" y="0"/>
            <a:ext cx="12192000" cy="4118700"/>
          </a:xfrm>
          <a:prstGeom prst="rect">
            <a:avLst/>
          </a:prstGeom>
          <a:solidFill>
            <a:srgbClr val="583494"/>
          </a:solidFill>
          <a:ln>
            <a:noFill/>
          </a:ln>
        </p:spPr>
        <p:txBody>
          <a:bodyPr spcFirstLastPara="1" wrap="square" lIns="68569" tIns="68569" rIns="68569" bIns="68569" anchor="ctr" anchorCtr="0">
            <a:noAutofit/>
          </a:bodyPr>
          <a:lstStyle/>
          <a:p>
            <a:pPr marL="0" marR="0" lvl="0" indent="0" algn="l" defTabSz="685783" rtl="0" eaLnBrk="1" fontAlgn="auto" latinLnBrk="0" hangingPunct="1">
              <a:lnSpc>
                <a:spcPct val="100000"/>
              </a:lnSpc>
              <a:spcBef>
                <a:spcPts val="0"/>
              </a:spcBef>
              <a:spcAft>
                <a:spcPts val="0"/>
              </a:spcAft>
              <a:buClr>
                <a:srgbClr val="000000"/>
              </a:buClr>
              <a:buSzPts val="1400"/>
              <a:buFont typeface="Arial"/>
              <a:buNone/>
              <a:tabLst/>
              <a:defRPr/>
            </a:pPr>
            <a:endParaRPr kumimoji="0" sz="1051"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7" name="Google Shape;17;gdb65fb9d36_1_45"/>
          <p:cNvCxnSpPr/>
          <p:nvPr/>
        </p:nvCxnSpPr>
        <p:spPr>
          <a:xfrm>
            <a:off x="4818151" y="583350"/>
            <a:ext cx="0" cy="2952000"/>
          </a:xfrm>
          <a:prstGeom prst="straightConnector1">
            <a:avLst/>
          </a:prstGeom>
          <a:noFill/>
          <a:ln w="9525" cap="flat" cmpd="sng">
            <a:solidFill>
              <a:schemeClr val="lt1"/>
            </a:solidFill>
            <a:prstDash val="solid"/>
            <a:round/>
            <a:headEnd type="none" w="sm" len="sm"/>
            <a:tailEnd type="none" w="sm" len="sm"/>
          </a:ln>
        </p:spPr>
      </p:cxnSp>
      <p:sp>
        <p:nvSpPr>
          <p:cNvPr id="18" name="Google Shape;18;gdb65fb9d36_1_45"/>
          <p:cNvSpPr txBox="1">
            <a:spLocks noGrp="1"/>
          </p:cNvSpPr>
          <p:nvPr>
            <p:ph type="title"/>
          </p:nvPr>
        </p:nvSpPr>
        <p:spPr>
          <a:xfrm>
            <a:off x="5275351" y="583350"/>
            <a:ext cx="6189300" cy="2952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5200"/>
              <a:buFont typeface="Raleway"/>
              <a:buNone/>
              <a:defRPr sz="3900" b="1">
                <a:solidFill>
                  <a:schemeClr val="lt1"/>
                </a:solidFill>
                <a:latin typeface="Raleway"/>
                <a:ea typeface="Raleway"/>
                <a:cs typeface="Raleway"/>
                <a:sym typeface="Raleway"/>
              </a:defRPr>
            </a:lvl1pPr>
            <a:lvl2pPr lvl="1" algn="l">
              <a:lnSpc>
                <a:spcPct val="100000"/>
              </a:lnSpc>
              <a:spcBef>
                <a:spcPts val="0"/>
              </a:spcBef>
              <a:spcAft>
                <a:spcPts val="0"/>
              </a:spcAft>
              <a:buSzPts val="3700"/>
              <a:buNone/>
              <a:defRPr>
                <a:latin typeface="Arial"/>
                <a:ea typeface="Arial"/>
                <a:cs typeface="Arial"/>
                <a:sym typeface="Arial"/>
              </a:defRPr>
            </a:lvl2pPr>
            <a:lvl3pPr lvl="2" algn="l">
              <a:lnSpc>
                <a:spcPct val="100000"/>
              </a:lnSpc>
              <a:spcBef>
                <a:spcPts val="0"/>
              </a:spcBef>
              <a:spcAft>
                <a:spcPts val="0"/>
              </a:spcAft>
              <a:buSzPts val="3700"/>
              <a:buNone/>
              <a:defRPr>
                <a:latin typeface="Arial"/>
                <a:ea typeface="Arial"/>
                <a:cs typeface="Arial"/>
                <a:sym typeface="Arial"/>
              </a:defRPr>
            </a:lvl3pPr>
            <a:lvl4pPr lvl="3" algn="l">
              <a:lnSpc>
                <a:spcPct val="100000"/>
              </a:lnSpc>
              <a:spcBef>
                <a:spcPts val="0"/>
              </a:spcBef>
              <a:spcAft>
                <a:spcPts val="0"/>
              </a:spcAft>
              <a:buSzPts val="3700"/>
              <a:buNone/>
              <a:defRPr>
                <a:latin typeface="Arial"/>
                <a:ea typeface="Arial"/>
                <a:cs typeface="Arial"/>
                <a:sym typeface="Arial"/>
              </a:defRPr>
            </a:lvl4pPr>
            <a:lvl5pPr lvl="4" algn="l">
              <a:lnSpc>
                <a:spcPct val="100000"/>
              </a:lnSpc>
              <a:spcBef>
                <a:spcPts val="0"/>
              </a:spcBef>
              <a:spcAft>
                <a:spcPts val="0"/>
              </a:spcAft>
              <a:buSzPts val="3700"/>
              <a:buNone/>
              <a:defRPr>
                <a:latin typeface="Arial"/>
                <a:ea typeface="Arial"/>
                <a:cs typeface="Arial"/>
                <a:sym typeface="Arial"/>
              </a:defRPr>
            </a:lvl5pPr>
            <a:lvl6pPr lvl="5" algn="l">
              <a:lnSpc>
                <a:spcPct val="100000"/>
              </a:lnSpc>
              <a:spcBef>
                <a:spcPts val="0"/>
              </a:spcBef>
              <a:spcAft>
                <a:spcPts val="0"/>
              </a:spcAft>
              <a:buSzPts val="3700"/>
              <a:buNone/>
              <a:defRPr>
                <a:latin typeface="Arial"/>
                <a:ea typeface="Arial"/>
                <a:cs typeface="Arial"/>
                <a:sym typeface="Arial"/>
              </a:defRPr>
            </a:lvl6pPr>
            <a:lvl7pPr lvl="6" algn="l">
              <a:lnSpc>
                <a:spcPct val="100000"/>
              </a:lnSpc>
              <a:spcBef>
                <a:spcPts val="0"/>
              </a:spcBef>
              <a:spcAft>
                <a:spcPts val="0"/>
              </a:spcAft>
              <a:buSzPts val="3700"/>
              <a:buNone/>
              <a:defRPr>
                <a:latin typeface="Arial"/>
                <a:ea typeface="Arial"/>
                <a:cs typeface="Arial"/>
                <a:sym typeface="Arial"/>
              </a:defRPr>
            </a:lvl7pPr>
            <a:lvl8pPr lvl="7" algn="l">
              <a:lnSpc>
                <a:spcPct val="100000"/>
              </a:lnSpc>
              <a:spcBef>
                <a:spcPts val="0"/>
              </a:spcBef>
              <a:spcAft>
                <a:spcPts val="0"/>
              </a:spcAft>
              <a:buSzPts val="3700"/>
              <a:buNone/>
              <a:defRPr>
                <a:latin typeface="Arial"/>
                <a:ea typeface="Arial"/>
                <a:cs typeface="Arial"/>
                <a:sym typeface="Arial"/>
              </a:defRPr>
            </a:lvl8pPr>
            <a:lvl9pPr lvl="8" algn="l">
              <a:lnSpc>
                <a:spcPct val="100000"/>
              </a:lnSpc>
              <a:spcBef>
                <a:spcPts val="0"/>
              </a:spcBef>
              <a:spcAft>
                <a:spcPts val="0"/>
              </a:spcAft>
              <a:buSzPts val="3700"/>
              <a:buNone/>
              <a:defRPr>
                <a:latin typeface="Arial"/>
                <a:ea typeface="Arial"/>
                <a:cs typeface="Arial"/>
                <a:sym typeface="Arial"/>
              </a:defRPr>
            </a:lvl9pPr>
          </a:lstStyle>
          <a:p>
            <a:endParaRPr dirty="0"/>
          </a:p>
        </p:txBody>
      </p:sp>
    </p:spTree>
    <p:extLst>
      <p:ext uri="{BB962C8B-B14F-4D97-AF65-F5344CB8AC3E}">
        <p14:creationId xmlns:p14="http://schemas.microsoft.com/office/powerpoint/2010/main" val="259820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83AE-695A-796C-0B37-ECA378F1A4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D04058-F60F-840E-29AA-EE354204EC06}"/>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4" name="Footer Placeholder 3">
            <a:extLst>
              <a:ext uri="{FF2B5EF4-FFF2-40B4-BE49-F238E27FC236}">
                <a16:creationId xmlns:a16="http://schemas.microsoft.com/office/drawing/2014/main" id="{7D4C861B-B2A1-1960-AA85-14EA8CC432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FD907-55FC-9FBA-AC60-97D8154F15F0}"/>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5025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C1F142-C712-CB05-51D6-E106CDD285ED}"/>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3" name="Footer Placeholder 2">
            <a:extLst>
              <a:ext uri="{FF2B5EF4-FFF2-40B4-BE49-F238E27FC236}">
                <a16:creationId xmlns:a16="http://schemas.microsoft.com/office/drawing/2014/main" id="{97F5A3B4-8A2C-9592-AEEB-A7D2A1F04E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C5F351-A86F-1370-4509-9406EA159502}"/>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16381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E01B-F33C-CF24-CF04-5B8681AF11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391270-ABEE-CCF8-A296-6AC8B7139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4C898A-29BC-674C-B73C-ACEEED706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5F83C-C907-8E61-6286-F485CB35C686}"/>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6" name="Footer Placeholder 5">
            <a:extLst>
              <a:ext uri="{FF2B5EF4-FFF2-40B4-BE49-F238E27FC236}">
                <a16:creationId xmlns:a16="http://schemas.microsoft.com/office/drawing/2014/main" id="{5EC8231C-053F-2573-1F5E-2DE16079C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63D3B-020A-FFDC-CCEB-AAB1091B4CD1}"/>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292000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1ECD-61D4-3DB0-5522-3BCDCCCB4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796C4A-5A9D-0DC7-07B0-0E8F7B0CA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C87652-5A90-8A92-4F72-9FB1A6C47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754AF4-B278-3FB1-7C46-C1A094A76E3B}"/>
              </a:ext>
            </a:extLst>
          </p:cNvPr>
          <p:cNvSpPr>
            <a:spLocks noGrp="1"/>
          </p:cNvSpPr>
          <p:nvPr>
            <p:ph type="dt" sz="half" idx="10"/>
          </p:nvPr>
        </p:nvSpPr>
        <p:spPr/>
        <p:txBody>
          <a:bodyPr/>
          <a:lstStyle/>
          <a:p>
            <a:fld id="{B832319A-0657-429B-9E80-5566F583FDD9}" type="datetimeFigureOut">
              <a:rPr lang="en-US" smtClean="0"/>
              <a:t>4/23/2024</a:t>
            </a:fld>
            <a:endParaRPr lang="en-US"/>
          </a:p>
        </p:txBody>
      </p:sp>
      <p:sp>
        <p:nvSpPr>
          <p:cNvPr id="6" name="Footer Placeholder 5">
            <a:extLst>
              <a:ext uri="{FF2B5EF4-FFF2-40B4-BE49-F238E27FC236}">
                <a16:creationId xmlns:a16="http://schemas.microsoft.com/office/drawing/2014/main" id="{C750B140-2D28-B75A-2F8B-5A964DB8C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C970C-C5E2-2F95-9209-6A1DE15624DE}"/>
              </a:ext>
            </a:extLst>
          </p:cNvPr>
          <p:cNvSpPr>
            <a:spLocks noGrp="1"/>
          </p:cNvSpPr>
          <p:nvPr>
            <p:ph type="sldNum" sz="quarter" idx="12"/>
          </p:nvPr>
        </p:nvSpPr>
        <p:spPr/>
        <p:txBody>
          <a:bodyPr/>
          <a:lstStyle/>
          <a:p>
            <a:fld id="{A32FBF80-B3B9-4B67-81D7-0197D6D68A1B}" type="slidenum">
              <a:rPr lang="en-US" smtClean="0"/>
              <a:t>‹#›</a:t>
            </a:fld>
            <a:endParaRPr lang="en-US"/>
          </a:p>
        </p:txBody>
      </p:sp>
    </p:spTree>
    <p:extLst>
      <p:ext uri="{BB962C8B-B14F-4D97-AF65-F5344CB8AC3E}">
        <p14:creationId xmlns:p14="http://schemas.microsoft.com/office/powerpoint/2010/main" val="375441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873-409E-8A93-D56B-44710E9AFC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DBE0BB-F940-233F-C47E-7AF1AF448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8AEA5-52DA-AF14-6F2C-FE6501A88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2319A-0657-429B-9E80-5566F583FDD9}" type="datetimeFigureOut">
              <a:rPr lang="en-US" smtClean="0"/>
              <a:t>4/23/2024</a:t>
            </a:fld>
            <a:endParaRPr lang="en-US"/>
          </a:p>
        </p:txBody>
      </p:sp>
      <p:sp>
        <p:nvSpPr>
          <p:cNvPr id="5" name="Footer Placeholder 4">
            <a:extLst>
              <a:ext uri="{FF2B5EF4-FFF2-40B4-BE49-F238E27FC236}">
                <a16:creationId xmlns:a16="http://schemas.microsoft.com/office/drawing/2014/main" id="{E1E26E16-F8B9-03D3-BD32-5ECC80175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1912A4-424D-0426-9A7D-71066AEA5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FBF80-B3B9-4B67-81D7-0197D6D68A1B}" type="slidenum">
              <a:rPr lang="en-US" smtClean="0"/>
              <a:t>‹#›</a:t>
            </a:fld>
            <a:endParaRPr lang="en-US"/>
          </a:p>
        </p:txBody>
      </p:sp>
    </p:spTree>
    <p:extLst>
      <p:ext uri="{BB962C8B-B14F-4D97-AF65-F5344CB8AC3E}">
        <p14:creationId xmlns:p14="http://schemas.microsoft.com/office/powerpoint/2010/main" val="373324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BC09E-8707-44DD-97CE-23C1812D1842}" type="datetimeFigureOut">
              <a:rPr lang="en-CA" smtClean="0"/>
              <a:t>2024-04-23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40B97-7734-4A13-934B-4DA140C172FD}" type="slidenum">
              <a:rPr lang="en-CA" smtClean="0"/>
              <a:t>‹#›</a:t>
            </a:fld>
            <a:endParaRPr lang="en-CA"/>
          </a:p>
        </p:txBody>
      </p:sp>
    </p:spTree>
    <p:extLst>
      <p:ext uri="{BB962C8B-B14F-4D97-AF65-F5344CB8AC3E}">
        <p14:creationId xmlns:p14="http://schemas.microsoft.com/office/powerpoint/2010/main" val="4257150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4"/>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1"/>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2082800" y="4237571"/>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71"/>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588622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11" rtl="0" eaLnBrk="1" latinLnBrk="0" hangingPunct="1">
        <a:spcBef>
          <a:spcPct val="0"/>
        </a:spcBef>
        <a:buNone/>
        <a:defRPr sz="2200" kern="1200">
          <a:solidFill>
            <a:schemeClr val="tx1"/>
          </a:solidFill>
          <a:latin typeface="+mj-lt"/>
          <a:ea typeface="+mj-ea"/>
          <a:cs typeface="+mj-cs"/>
        </a:defRPr>
      </a:lvl1pPr>
    </p:titleStyle>
    <p:bodyStyle>
      <a:lvl1pPr marL="171454" indent="-171454" algn="l" defTabSz="457211"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85" indent="-142879" algn="l" defTabSz="457211"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15" indent="-114304" algn="l" defTabSz="457211"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20" indent="-114304"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26" indent="-114304"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31" indent="-114304"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38" indent="-114304"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44" indent="-114304"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50" indent="-114304" algn="l" defTabSz="457211"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11" rtl="0" eaLnBrk="1" latinLnBrk="0" hangingPunct="1">
        <a:defRPr sz="900" kern="1200">
          <a:solidFill>
            <a:schemeClr val="tx1"/>
          </a:solidFill>
          <a:latin typeface="+mn-lt"/>
          <a:ea typeface="+mn-ea"/>
          <a:cs typeface="+mn-cs"/>
        </a:defRPr>
      </a:lvl1pPr>
      <a:lvl2pPr marL="228605" algn="l" defTabSz="457211" rtl="0" eaLnBrk="1" latinLnBrk="0" hangingPunct="1">
        <a:defRPr sz="900" kern="1200">
          <a:solidFill>
            <a:schemeClr val="tx1"/>
          </a:solidFill>
          <a:latin typeface="+mn-lt"/>
          <a:ea typeface="+mn-ea"/>
          <a:cs typeface="+mn-cs"/>
        </a:defRPr>
      </a:lvl2pPr>
      <a:lvl3pPr marL="457211" algn="l" defTabSz="457211" rtl="0" eaLnBrk="1" latinLnBrk="0" hangingPunct="1">
        <a:defRPr sz="900" kern="1200">
          <a:solidFill>
            <a:schemeClr val="tx1"/>
          </a:solidFill>
          <a:latin typeface="+mn-lt"/>
          <a:ea typeface="+mn-ea"/>
          <a:cs typeface="+mn-cs"/>
        </a:defRPr>
      </a:lvl3pPr>
      <a:lvl4pPr marL="685818" algn="l" defTabSz="457211" rtl="0" eaLnBrk="1" latinLnBrk="0" hangingPunct="1">
        <a:defRPr sz="900" kern="1200">
          <a:solidFill>
            <a:schemeClr val="tx1"/>
          </a:solidFill>
          <a:latin typeface="+mn-lt"/>
          <a:ea typeface="+mn-ea"/>
          <a:cs typeface="+mn-cs"/>
        </a:defRPr>
      </a:lvl4pPr>
      <a:lvl5pPr marL="914424" algn="l" defTabSz="457211" rtl="0" eaLnBrk="1" latinLnBrk="0" hangingPunct="1">
        <a:defRPr sz="900" kern="1200">
          <a:solidFill>
            <a:schemeClr val="tx1"/>
          </a:solidFill>
          <a:latin typeface="+mn-lt"/>
          <a:ea typeface="+mn-ea"/>
          <a:cs typeface="+mn-cs"/>
        </a:defRPr>
      </a:lvl5pPr>
      <a:lvl6pPr marL="1143029" algn="l" defTabSz="457211" rtl="0" eaLnBrk="1" latinLnBrk="0" hangingPunct="1">
        <a:defRPr sz="900" kern="1200">
          <a:solidFill>
            <a:schemeClr val="tx1"/>
          </a:solidFill>
          <a:latin typeface="+mn-lt"/>
          <a:ea typeface="+mn-ea"/>
          <a:cs typeface="+mn-cs"/>
        </a:defRPr>
      </a:lvl6pPr>
      <a:lvl7pPr marL="1371634" algn="l" defTabSz="457211" rtl="0" eaLnBrk="1" latinLnBrk="0" hangingPunct="1">
        <a:defRPr sz="900" kern="1200">
          <a:solidFill>
            <a:schemeClr val="tx1"/>
          </a:solidFill>
          <a:latin typeface="+mn-lt"/>
          <a:ea typeface="+mn-ea"/>
          <a:cs typeface="+mn-cs"/>
        </a:defRPr>
      </a:lvl7pPr>
      <a:lvl8pPr marL="1600240" algn="l" defTabSz="457211" rtl="0" eaLnBrk="1" latinLnBrk="0" hangingPunct="1">
        <a:defRPr sz="900" kern="1200">
          <a:solidFill>
            <a:schemeClr val="tx1"/>
          </a:solidFill>
          <a:latin typeface="+mn-lt"/>
          <a:ea typeface="+mn-ea"/>
          <a:cs typeface="+mn-cs"/>
        </a:defRPr>
      </a:lvl8pPr>
      <a:lvl9pPr marL="1828846" algn="l" defTabSz="457211"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559227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609615" rtl="0" eaLnBrk="1" latinLnBrk="0" hangingPunct="1">
        <a:spcBef>
          <a:spcPct val="0"/>
        </a:spcBef>
        <a:buNone/>
        <a:defRPr sz="2933" kern="1200">
          <a:solidFill>
            <a:schemeClr val="tx1"/>
          </a:solidFill>
          <a:latin typeface="+mj-lt"/>
          <a:ea typeface="+mj-ea"/>
          <a:cs typeface="+mj-cs"/>
        </a:defRPr>
      </a:lvl1pPr>
    </p:titleStyle>
    <p:bodyStyle>
      <a:lvl1pPr marL="228605" indent="-228605" algn="l" defTabSz="60961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13" indent="-190506" algn="l" defTabSz="60961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20" indent="-152404" algn="l" defTabSz="60961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2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3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42"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49"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058"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866"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15" rtl="0" eaLnBrk="1" latinLnBrk="0" hangingPunct="1">
        <a:defRPr sz="1200" kern="1200">
          <a:solidFill>
            <a:schemeClr val="tx1"/>
          </a:solidFill>
          <a:latin typeface="+mn-lt"/>
          <a:ea typeface="+mn-ea"/>
          <a:cs typeface="+mn-cs"/>
        </a:defRPr>
      </a:lvl1pPr>
      <a:lvl2pPr marL="304807" algn="l" defTabSz="609615" rtl="0" eaLnBrk="1" latinLnBrk="0" hangingPunct="1">
        <a:defRPr sz="1200" kern="1200">
          <a:solidFill>
            <a:schemeClr val="tx1"/>
          </a:solidFill>
          <a:latin typeface="+mn-lt"/>
          <a:ea typeface="+mn-ea"/>
          <a:cs typeface="+mn-cs"/>
        </a:defRPr>
      </a:lvl2pPr>
      <a:lvl3pPr marL="609615" algn="l" defTabSz="609615" rtl="0" eaLnBrk="1" latinLnBrk="0" hangingPunct="1">
        <a:defRPr sz="1200" kern="1200">
          <a:solidFill>
            <a:schemeClr val="tx1"/>
          </a:solidFill>
          <a:latin typeface="+mn-lt"/>
          <a:ea typeface="+mn-ea"/>
          <a:cs typeface="+mn-cs"/>
        </a:defRPr>
      </a:lvl3pPr>
      <a:lvl4pPr marL="914424" algn="l" defTabSz="609615" rtl="0" eaLnBrk="1" latinLnBrk="0" hangingPunct="1">
        <a:defRPr sz="1200" kern="1200">
          <a:solidFill>
            <a:schemeClr val="tx1"/>
          </a:solidFill>
          <a:latin typeface="+mn-lt"/>
          <a:ea typeface="+mn-ea"/>
          <a:cs typeface="+mn-cs"/>
        </a:defRPr>
      </a:lvl4pPr>
      <a:lvl5pPr marL="1219231" algn="l" defTabSz="609615" rtl="0" eaLnBrk="1" latinLnBrk="0" hangingPunct="1">
        <a:defRPr sz="1200" kern="1200">
          <a:solidFill>
            <a:schemeClr val="tx1"/>
          </a:solidFill>
          <a:latin typeface="+mn-lt"/>
          <a:ea typeface="+mn-ea"/>
          <a:cs typeface="+mn-cs"/>
        </a:defRPr>
      </a:lvl5pPr>
      <a:lvl6pPr marL="1524038" algn="l" defTabSz="609615" rtl="0" eaLnBrk="1" latinLnBrk="0" hangingPunct="1">
        <a:defRPr sz="1200" kern="1200">
          <a:solidFill>
            <a:schemeClr val="tx1"/>
          </a:solidFill>
          <a:latin typeface="+mn-lt"/>
          <a:ea typeface="+mn-ea"/>
          <a:cs typeface="+mn-cs"/>
        </a:defRPr>
      </a:lvl6pPr>
      <a:lvl7pPr marL="1828845" algn="l" defTabSz="609615" rtl="0" eaLnBrk="1" latinLnBrk="0" hangingPunct="1">
        <a:defRPr sz="1200" kern="1200">
          <a:solidFill>
            <a:schemeClr val="tx1"/>
          </a:solidFill>
          <a:latin typeface="+mn-lt"/>
          <a:ea typeface="+mn-ea"/>
          <a:cs typeface="+mn-cs"/>
        </a:defRPr>
      </a:lvl7pPr>
      <a:lvl8pPr marL="2133653" algn="l" defTabSz="609615" rtl="0" eaLnBrk="1" latinLnBrk="0" hangingPunct="1">
        <a:defRPr sz="1200" kern="1200">
          <a:solidFill>
            <a:schemeClr val="tx1"/>
          </a:solidFill>
          <a:latin typeface="+mn-lt"/>
          <a:ea typeface="+mn-ea"/>
          <a:cs typeface="+mn-cs"/>
        </a:defRPr>
      </a:lvl8pPr>
      <a:lvl9pPr marL="2438462" algn="l" defTabSz="609615"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681A8-0563-854E-C780-46CBA3B92FC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13866B-35FE-E6BE-009D-C4BBE2674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6FE3FBB-4D32-9BC1-737B-BDB98961DFBA}"/>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D86C97-B042-4FD4-AD6A-B62E514D0838}" type="datetimeFigureOut">
              <a:rPr lang="en-CA" smtClean="0"/>
              <a:t>2024-04-23</a:t>
            </a:fld>
            <a:endParaRPr lang="en-CA"/>
          </a:p>
        </p:txBody>
      </p:sp>
      <p:sp>
        <p:nvSpPr>
          <p:cNvPr id="5" name="Footer Placeholder 4">
            <a:extLst>
              <a:ext uri="{FF2B5EF4-FFF2-40B4-BE49-F238E27FC236}">
                <a16:creationId xmlns:a16="http://schemas.microsoft.com/office/drawing/2014/main" id="{FD59A209-5D22-FED0-5F35-300814316130}"/>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BBDE48A-5B16-07BC-D90E-8D44F717B557}"/>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9FF988-2166-4370-8255-5A8D8F051074}" type="slidenum">
              <a:rPr lang="en-CA" smtClean="0"/>
              <a:t>‹#›</a:t>
            </a:fld>
            <a:endParaRPr lang="en-CA"/>
          </a:p>
        </p:txBody>
      </p:sp>
    </p:spTree>
    <p:extLst>
      <p:ext uri="{BB962C8B-B14F-4D97-AF65-F5344CB8AC3E}">
        <p14:creationId xmlns:p14="http://schemas.microsoft.com/office/powerpoint/2010/main" val="23225457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futureus.cnpea.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pen.alberta.ca/publications/addressing-elder-abuse-a-toolkit" TargetMode="External"/><Relationship Id="rId2" Type="http://schemas.openxmlformats.org/officeDocument/2006/relationships/hyperlink" Target="https://www.nicenet.ca/tools/icc-intervention-communautaire-coordonnee-contre-la-maltraitance-des-ain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openclipart.org/detail/21578"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hyperlink" Target="https://www.pngall.com/map-marker-png" TargetMode="Externa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hyperlink" Target="https://www.freestock.com/free-icons/vector-illustration-buildings-icon-gray-572298448" TargetMode="External"/><Relationship Id="rId5" Type="http://schemas.openxmlformats.org/officeDocument/2006/relationships/image" Target="../media/image44.jpe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7.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s://cnpea.ca/en/get-involved" TargetMode="External"/><Relationship Id="rId3" Type="http://schemas.openxmlformats.org/officeDocument/2006/relationships/hyperlink" Target="mailto:m.macpherson@execulink.com" TargetMode="External"/><Relationship Id="rId7" Type="http://schemas.openxmlformats.org/officeDocument/2006/relationships/hyperlink" Target="http://www.futureus.cnpea.ca/"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hyperlink" Target="mailto:benedictes.cnpea@gmail.com" TargetMode="External"/><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image" Target="../media/image51.png"/><Relationship Id="rId21" Type="http://schemas.openxmlformats.org/officeDocument/2006/relationships/image" Target="../media/image69.jpe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 Type="http://schemas.openxmlformats.org/officeDocument/2006/relationships/notesSlide" Target="../notesSlides/notesSlide13.xml"/><Relationship Id="rId16" Type="http://schemas.openxmlformats.org/officeDocument/2006/relationships/image" Target="../media/image64.svg"/><Relationship Id="rId20" Type="http://schemas.openxmlformats.org/officeDocument/2006/relationships/image" Target="../media/image68.svg"/><Relationship Id="rId1" Type="http://schemas.openxmlformats.org/officeDocument/2006/relationships/slideLayout" Target="../slideLayouts/slideLayout52.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svg"/><Relationship Id="rId19" Type="http://schemas.openxmlformats.org/officeDocument/2006/relationships/image" Target="../media/image67.pn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70.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hyperlink" Target="http://www.cnpea.ca/" TargetMode="External"/><Relationship Id="rId3" Type="http://schemas.openxmlformats.org/officeDocument/2006/relationships/image" Target="../media/image7.png"/><Relationship Id="rId7" Type="http://schemas.openxmlformats.org/officeDocument/2006/relationships/hyperlink" Target="http://www.eapon.ca/"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person and person&#10;&#10;Description automatically generated">
            <a:extLst>
              <a:ext uri="{FF2B5EF4-FFF2-40B4-BE49-F238E27FC236}">
                <a16:creationId xmlns:a16="http://schemas.microsoft.com/office/drawing/2014/main" id="{78024363-9AD2-78E0-3D51-8121143D5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4" y="143739"/>
            <a:ext cx="11682132" cy="6298625"/>
          </a:xfrm>
          <a:prstGeom prst="rect">
            <a:avLst/>
          </a:prstGeom>
        </p:spPr>
      </p:pic>
      <p:sp>
        <p:nvSpPr>
          <p:cNvPr id="4" name="TextBox 3">
            <a:extLst>
              <a:ext uri="{FF2B5EF4-FFF2-40B4-BE49-F238E27FC236}">
                <a16:creationId xmlns:a16="http://schemas.microsoft.com/office/drawing/2014/main" id="{405C02C9-8F13-3793-E217-274C79EB8324}"/>
              </a:ext>
            </a:extLst>
          </p:cNvPr>
          <p:cNvSpPr txBox="1"/>
          <p:nvPr/>
        </p:nvSpPr>
        <p:spPr>
          <a:xfrm>
            <a:off x="6234545" y="4197927"/>
            <a:ext cx="5070764" cy="1278082"/>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1766433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9253" y="857249"/>
            <a:ext cx="6327532" cy="4710431"/>
            <a:chOff x="-156436" y="77247"/>
            <a:chExt cx="3834365" cy="2164765"/>
          </a:xfrm>
        </p:grpSpPr>
        <p:sp>
          <p:nvSpPr>
            <p:cNvPr id="3" name="Freeform 3"/>
            <p:cNvSpPr/>
            <p:nvPr/>
          </p:nvSpPr>
          <p:spPr>
            <a:xfrm>
              <a:off x="-156436" y="77247"/>
              <a:ext cx="3834365" cy="2164765"/>
            </a:xfrm>
            <a:custGeom>
              <a:avLst/>
              <a:gdLst/>
              <a:ahLst/>
              <a:cxnLst/>
              <a:rect l="l" t="t" r="r" b="b"/>
              <a:pathLst>
                <a:path w="3834365" h="2164765">
                  <a:moveTo>
                    <a:pt x="0" y="0"/>
                  </a:moveTo>
                  <a:lnTo>
                    <a:pt x="3834365" y="0"/>
                  </a:lnTo>
                  <a:lnTo>
                    <a:pt x="3834365" y="2164765"/>
                  </a:lnTo>
                  <a:lnTo>
                    <a:pt x="0" y="2164765"/>
                  </a:lnTo>
                  <a:close/>
                </a:path>
              </a:pathLst>
            </a:custGeom>
            <a:solidFill>
              <a:srgbClr val="F3C5B9"/>
            </a:solidFill>
          </p:spPr>
          <p:txBody>
            <a:bodyPr/>
            <a:lstStyle/>
            <a:p>
              <a:endParaRPr lang="en-CA" dirty="0"/>
            </a:p>
          </p:txBody>
        </p:sp>
      </p:grpSp>
      <p:grpSp>
        <p:nvGrpSpPr>
          <p:cNvPr id="6" name="Group 6"/>
          <p:cNvGrpSpPr/>
          <p:nvPr/>
        </p:nvGrpSpPr>
        <p:grpSpPr>
          <a:xfrm>
            <a:off x="1524001" y="857249"/>
            <a:ext cx="623491" cy="5680935"/>
            <a:chOff x="0" y="0"/>
            <a:chExt cx="421818" cy="3479800"/>
          </a:xfrm>
        </p:grpSpPr>
        <p:sp>
          <p:nvSpPr>
            <p:cNvPr id="7" name="Freeform 7"/>
            <p:cNvSpPr/>
            <p:nvPr/>
          </p:nvSpPr>
          <p:spPr>
            <a:xfrm>
              <a:off x="0" y="0"/>
              <a:ext cx="421818" cy="3479800"/>
            </a:xfrm>
            <a:custGeom>
              <a:avLst/>
              <a:gdLst/>
              <a:ahLst/>
              <a:cxnLst/>
              <a:rect l="l" t="t" r="r" b="b"/>
              <a:pathLst>
                <a:path w="421818" h="3479800">
                  <a:moveTo>
                    <a:pt x="0" y="0"/>
                  </a:moveTo>
                  <a:lnTo>
                    <a:pt x="421818" y="0"/>
                  </a:lnTo>
                  <a:lnTo>
                    <a:pt x="421818" y="3479800"/>
                  </a:lnTo>
                  <a:lnTo>
                    <a:pt x="0" y="3479800"/>
                  </a:lnTo>
                  <a:close/>
                </a:path>
              </a:pathLst>
            </a:custGeom>
            <a:solidFill>
              <a:srgbClr val="E8B960"/>
            </a:solidFill>
          </p:spPr>
          <p:txBody>
            <a:bodyPr/>
            <a:lstStyle/>
            <a:p>
              <a:endParaRPr lang="en-CA"/>
            </a:p>
          </p:txBody>
        </p:sp>
      </p:grpSp>
      <p:sp>
        <p:nvSpPr>
          <p:cNvPr id="15" name="TextBox 15"/>
          <p:cNvSpPr txBox="1"/>
          <p:nvPr/>
        </p:nvSpPr>
        <p:spPr>
          <a:xfrm>
            <a:off x="5611561" y="1127813"/>
            <a:ext cx="5533959" cy="4154984"/>
          </a:xfrm>
          <a:prstGeom prst="rect">
            <a:avLst/>
          </a:prstGeom>
        </p:spPr>
        <p:txBody>
          <a:bodyPr wrap="square" lIns="0" tIns="0" rIns="0" bIns="0" rtlCol="0" anchor="t">
            <a:spAutoFit/>
          </a:bodyPr>
          <a:lstStyle/>
          <a:p>
            <a:pPr algn="l"/>
            <a:r>
              <a:rPr lang="fr-FR" b="1" dirty="0"/>
              <a:t>Denise Lemire, Présidente, Réseau de prévention de la maltraitance des aînés francophones de l'Ontario</a:t>
            </a:r>
            <a:br>
              <a:rPr lang="fr-FR" dirty="0"/>
            </a:br>
            <a:r>
              <a:rPr lang="fr-FR" dirty="0"/>
              <a:t>Denise Lemire œuvre au sein de la francophonie depuis 40 ans, à titre de chercheure, consultante, présidente d’organismes, et bénévole  active. Elle est présentement présidente du Réseau de prévention de la maltraitance des aînés francophones de l'Ontario et représentante du Centre Pauline-Charron au conseil d’administration de la FARFO Régionale Ottawa. Denise siège aussi au Conseil d’administration de la FARFO provinciale et à celui de l’Assemblée de la francophonie de l’Ontario. Elle siège depuis 5 ans au Conseil d’administration du Réseau canadien pour la prévention du mauvais traitement des aînés, où elle apporte son expertise au niveau de la francophonie.</a:t>
            </a:r>
            <a:endParaRPr lang="en-US" dirty="0"/>
          </a:p>
        </p:txBody>
      </p:sp>
      <p:pic>
        <p:nvPicPr>
          <p:cNvPr id="5" name="Picture 4" descr="A person wearing a necklace and earrings&#10;&#10;Description automatically generated">
            <a:extLst>
              <a:ext uri="{FF2B5EF4-FFF2-40B4-BE49-F238E27FC236}">
                <a16:creationId xmlns:a16="http://schemas.microsoft.com/office/drawing/2014/main" id="{23722C3E-2B10-9DE2-0F05-2BA6CD068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919" y="857249"/>
            <a:ext cx="1920676" cy="2768422"/>
          </a:xfrm>
          <a:prstGeom prst="rect">
            <a:avLst/>
          </a:prstGeom>
        </p:spPr>
      </p:pic>
    </p:spTree>
    <p:extLst>
      <p:ext uri="{BB962C8B-B14F-4D97-AF65-F5344CB8AC3E}">
        <p14:creationId xmlns:p14="http://schemas.microsoft.com/office/powerpoint/2010/main" val="4934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3EE6-BAC7-4FE5-8608-585908767985}"/>
              </a:ext>
            </a:extLst>
          </p:cNvPr>
          <p:cNvSpPr>
            <a:spLocks noGrp="1"/>
          </p:cNvSpPr>
          <p:nvPr>
            <p:ph type="title"/>
          </p:nvPr>
        </p:nvSpPr>
        <p:spPr>
          <a:xfrm>
            <a:off x="2364827" y="1681415"/>
            <a:ext cx="3894359" cy="1325563"/>
          </a:xfrm>
        </p:spPr>
        <p:txBody>
          <a:bodyPr>
            <a:normAutofit/>
          </a:bodyPr>
          <a:lstStyle/>
          <a:p>
            <a:r>
              <a:rPr lang="en-CA" sz="3600" dirty="0" err="1">
                <a:latin typeface="+mn-lt"/>
              </a:rPr>
              <a:t>Lancé</a:t>
            </a:r>
            <a:r>
              <a:rPr lang="en-CA" sz="3600" dirty="0">
                <a:latin typeface="+mn-lt"/>
              </a:rPr>
              <a:t> </a:t>
            </a:r>
            <a:r>
              <a:rPr lang="en-CA" sz="3600" dirty="0" err="1">
                <a:latin typeface="+mn-lt"/>
              </a:rPr>
              <a:t>en</a:t>
            </a:r>
            <a:br>
              <a:rPr lang="en-CA" sz="3600" dirty="0">
                <a:latin typeface="+mn-lt"/>
              </a:rPr>
            </a:br>
            <a:r>
              <a:rPr lang="en-CA" sz="3600" dirty="0" err="1">
                <a:latin typeface="+mn-lt"/>
              </a:rPr>
              <a:t>avril</a:t>
            </a:r>
            <a:r>
              <a:rPr lang="en-CA" sz="3600" dirty="0">
                <a:latin typeface="+mn-lt"/>
              </a:rPr>
              <a:t> 2024</a:t>
            </a:r>
          </a:p>
        </p:txBody>
      </p:sp>
      <p:sp>
        <p:nvSpPr>
          <p:cNvPr id="3" name="Content Placeholder 2">
            <a:extLst>
              <a:ext uri="{FF2B5EF4-FFF2-40B4-BE49-F238E27FC236}">
                <a16:creationId xmlns:a16="http://schemas.microsoft.com/office/drawing/2014/main" id="{F2A8D386-F8C2-492E-8AE6-BBE71B0EDB6B}"/>
              </a:ext>
            </a:extLst>
          </p:cNvPr>
          <p:cNvSpPr>
            <a:spLocks noGrp="1"/>
          </p:cNvSpPr>
          <p:nvPr>
            <p:ph idx="1"/>
          </p:nvPr>
        </p:nvSpPr>
        <p:spPr>
          <a:xfrm>
            <a:off x="650311" y="4043832"/>
            <a:ext cx="5736785" cy="2643407"/>
          </a:xfrm>
        </p:spPr>
        <p:txBody>
          <a:bodyPr>
            <a:normAutofit fontScale="85000" lnSpcReduction="20000"/>
          </a:bodyPr>
          <a:lstStyle/>
          <a:p>
            <a:pPr marL="0" indent="0" algn="ctr">
              <a:buNone/>
            </a:pPr>
            <a:r>
              <a:rPr lang="en-CA" sz="3100" dirty="0">
                <a:effectLst/>
                <a:latin typeface="Open Sans" panose="020B0606030504020204" pitchFamily="34" charset="0"/>
                <a:ea typeface="Open Sans" panose="020B0606030504020204" pitchFamily="34" charset="0"/>
                <a:cs typeface="Open Sans" panose="020B0606030504020204" pitchFamily="34" charset="0"/>
              </a:rPr>
              <a:t>Disponible sur: </a:t>
            </a:r>
          </a:p>
          <a:p>
            <a:pPr marL="0" indent="0" algn="ctr">
              <a:buNone/>
            </a:pPr>
            <a:r>
              <a:rPr lang="en-CA" sz="31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3"/>
              </a:rPr>
              <a:t>www.futureus.cnpea.ca</a:t>
            </a:r>
            <a:r>
              <a:rPr lang="en-CA" sz="3100" dirty="0">
                <a:effectLst/>
                <a:latin typeface="Open Sans" panose="020B0606030504020204" pitchFamily="34" charset="0"/>
                <a:ea typeface="Open Sans" panose="020B0606030504020204" pitchFamily="34" charset="0"/>
                <a:cs typeface="Open Sans" panose="020B0606030504020204" pitchFamily="34" charset="0"/>
              </a:rPr>
              <a:t> </a:t>
            </a:r>
            <a:br>
              <a:rPr lang="en-CA" sz="3100" dirty="0">
                <a:effectLst/>
                <a:latin typeface="Open Sans" panose="020B0606030504020204" pitchFamily="34" charset="0"/>
                <a:ea typeface="Open Sans" panose="020B0606030504020204" pitchFamily="34" charset="0"/>
                <a:cs typeface="Open Sans" panose="020B0606030504020204" pitchFamily="34" charset="0"/>
              </a:rPr>
            </a:br>
            <a:br>
              <a:rPr lang="en-CA" sz="3100" dirty="0">
                <a:effectLst/>
                <a:latin typeface="Open Sans" panose="020B0606030504020204" pitchFamily="34" charset="0"/>
                <a:ea typeface="Open Sans" panose="020B0606030504020204" pitchFamily="34" charset="0"/>
                <a:cs typeface="Open Sans" panose="020B0606030504020204" pitchFamily="34" charset="0"/>
              </a:rPr>
            </a:br>
            <a:r>
              <a:rPr lang="en-CA" sz="3100" dirty="0" err="1">
                <a:effectLst/>
                <a:latin typeface="Open Sans" panose="020B0606030504020204" pitchFamily="34" charset="0"/>
                <a:ea typeface="Open Sans" panose="020B0606030504020204" pitchFamily="34" charset="0"/>
                <a:cs typeface="Open Sans" panose="020B0606030504020204" pitchFamily="34" charset="0"/>
              </a:rPr>
              <a:t>en</a:t>
            </a:r>
            <a:r>
              <a:rPr lang="en-CA" sz="3100" dirty="0">
                <a:effectLst/>
                <a:latin typeface="Open Sans" panose="020B0606030504020204" pitchFamily="34" charset="0"/>
                <a:ea typeface="Open Sans" panose="020B0606030504020204" pitchFamily="34" charset="0"/>
                <a:cs typeface="Open Sans" panose="020B0606030504020204" pitchFamily="34" charset="0"/>
              </a:rPr>
              <a:t> </a:t>
            </a:r>
            <a:r>
              <a:rPr lang="en-CA" sz="3100" dirty="0" err="1">
                <a:effectLst/>
                <a:latin typeface="Open Sans" panose="020B0606030504020204" pitchFamily="34" charset="0"/>
                <a:ea typeface="Open Sans" panose="020B0606030504020204" pitchFamily="34" charset="0"/>
                <a:cs typeface="Open Sans" panose="020B0606030504020204" pitchFamily="34" charset="0"/>
              </a:rPr>
              <a:t>français</a:t>
            </a:r>
            <a:r>
              <a:rPr lang="en-CA" sz="3100" dirty="0">
                <a:effectLst/>
                <a:latin typeface="Open Sans" panose="020B0606030504020204" pitchFamily="34" charset="0"/>
                <a:ea typeface="Open Sans" panose="020B0606030504020204" pitchFamily="34" charset="0"/>
                <a:cs typeface="Open Sans" panose="020B0606030504020204" pitchFamily="34" charset="0"/>
              </a:rPr>
              <a:t> et </a:t>
            </a:r>
            <a:r>
              <a:rPr lang="en-CA" sz="3100" dirty="0" err="1">
                <a:effectLst/>
                <a:latin typeface="Open Sans" panose="020B0606030504020204" pitchFamily="34" charset="0"/>
                <a:ea typeface="Open Sans" panose="020B0606030504020204" pitchFamily="34" charset="0"/>
                <a:cs typeface="Open Sans" panose="020B0606030504020204" pitchFamily="34" charset="0"/>
              </a:rPr>
              <a:t>en</a:t>
            </a:r>
            <a:r>
              <a:rPr lang="en-CA" sz="3100" dirty="0">
                <a:effectLst/>
                <a:latin typeface="Open Sans" panose="020B0606030504020204" pitchFamily="34" charset="0"/>
                <a:ea typeface="Open Sans" panose="020B0606030504020204" pitchFamily="34" charset="0"/>
                <a:cs typeface="Open Sans" panose="020B0606030504020204" pitchFamily="34" charset="0"/>
              </a:rPr>
              <a:t> </a:t>
            </a:r>
            <a:r>
              <a:rPr lang="en-CA" sz="3100" dirty="0" err="1">
                <a:effectLst/>
                <a:latin typeface="Open Sans" panose="020B0606030504020204" pitchFamily="34" charset="0"/>
                <a:ea typeface="Open Sans" panose="020B0606030504020204" pitchFamily="34" charset="0"/>
                <a:cs typeface="Open Sans" panose="020B0606030504020204" pitchFamily="34" charset="0"/>
              </a:rPr>
              <a:t>anglais</a:t>
            </a:r>
            <a:endParaRPr lang="en-CA" sz="31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CA" sz="2600" dirty="0">
              <a:effectLst/>
              <a:latin typeface="Calibri" panose="020F0502020204030204" pitchFamily="34" charset="0"/>
              <a:ea typeface="Calibri" panose="020F0502020204030204" pitchFamily="34" charset="0"/>
            </a:endParaRPr>
          </a:p>
          <a:p>
            <a:pPr marL="0" indent="0">
              <a:buNone/>
            </a:pPr>
            <a:endParaRPr lang="en-CA" sz="2600" dirty="0">
              <a:effectLst/>
              <a:latin typeface="Calibri" panose="020F0502020204030204" pitchFamily="34" charset="0"/>
              <a:ea typeface="Calibri" panose="020F0502020204030204" pitchFamily="34" charset="0"/>
            </a:endParaRPr>
          </a:p>
          <a:p>
            <a:pPr marL="0" indent="0">
              <a:buNone/>
            </a:pPr>
            <a:r>
              <a:rPr lang="en-CA" sz="2600" dirty="0">
                <a:effectLst/>
                <a:latin typeface="Calibri" panose="020F0502020204030204" pitchFamily="34" charset="0"/>
                <a:ea typeface="Calibri" panose="020F0502020204030204" pitchFamily="34" charset="0"/>
              </a:rPr>
              <a:t> </a:t>
            </a:r>
            <a:endParaRPr lang="en-CA" sz="2600" dirty="0"/>
          </a:p>
        </p:txBody>
      </p:sp>
      <p:grpSp>
        <p:nvGrpSpPr>
          <p:cNvPr id="10" name="Group 9">
            <a:extLst>
              <a:ext uri="{FF2B5EF4-FFF2-40B4-BE49-F238E27FC236}">
                <a16:creationId xmlns:a16="http://schemas.microsoft.com/office/drawing/2014/main" id="{C8C21F89-E107-42B3-B570-50F322F72B76}"/>
              </a:ext>
            </a:extLst>
          </p:cNvPr>
          <p:cNvGrpSpPr/>
          <p:nvPr/>
        </p:nvGrpSpPr>
        <p:grpSpPr>
          <a:xfrm>
            <a:off x="345344" y="1417050"/>
            <a:ext cx="1830298" cy="1854295"/>
            <a:chOff x="345344" y="1417050"/>
            <a:chExt cx="1830298" cy="1854295"/>
          </a:xfrm>
        </p:grpSpPr>
        <p:pic>
          <p:nvPicPr>
            <p:cNvPr id="7" name="Picture 6" descr="A picture containing text, vector graphics, businesscard&#10;&#10;Description automatically generated">
              <a:extLst>
                <a:ext uri="{FF2B5EF4-FFF2-40B4-BE49-F238E27FC236}">
                  <a16:creationId xmlns:a16="http://schemas.microsoft.com/office/drawing/2014/main" id="{F98A282E-D4BB-44DF-8CA0-E16B0D2B2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5344" y="1417050"/>
              <a:ext cx="1830298" cy="1854295"/>
            </a:xfrm>
            <a:prstGeom prst="rect">
              <a:avLst/>
            </a:prstGeom>
          </p:spPr>
        </p:pic>
        <p:pic>
          <p:nvPicPr>
            <p:cNvPr id="9" name="Picture 8" descr="Icon&#10;&#10;Description automatically generated">
              <a:extLst>
                <a:ext uri="{FF2B5EF4-FFF2-40B4-BE49-F238E27FC236}">
                  <a16:creationId xmlns:a16="http://schemas.microsoft.com/office/drawing/2014/main" id="{2C5A3808-B731-46E9-AC57-E9656FC05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009" y="1468679"/>
              <a:ext cx="527077" cy="425472"/>
            </a:xfrm>
            <a:prstGeom prst="rect">
              <a:avLst/>
            </a:prstGeom>
          </p:spPr>
        </p:pic>
      </p:grpSp>
      <p:pic>
        <p:nvPicPr>
          <p:cNvPr id="5" name="Picture 4" descr="A poster with people holding hands&#10;&#10;Description automatically generated">
            <a:extLst>
              <a:ext uri="{FF2B5EF4-FFF2-40B4-BE49-F238E27FC236}">
                <a16:creationId xmlns:a16="http://schemas.microsoft.com/office/drawing/2014/main" id="{41E0C452-8F3C-8925-5050-D620382188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2743" y="37214"/>
            <a:ext cx="5262313" cy="6783572"/>
          </a:xfrm>
          <a:prstGeom prst="rect">
            <a:avLst/>
          </a:prstGeom>
        </p:spPr>
      </p:pic>
    </p:spTree>
    <p:extLst>
      <p:ext uri="{BB962C8B-B14F-4D97-AF65-F5344CB8AC3E}">
        <p14:creationId xmlns:p14="http://schemas.microsoft.com/office/powerpoint/2010/main" val="422766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A80697-4E47-371D-B222-FCB5B9C39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6" y="1119077"/>
            <a:ext cx="8409952" cy="464860"/>
          </a:xfrm>
          <a:prstGeom prst="rect">
            <a:avLst/>
          </a:prstGeom>
        </p:spPr>
      </p:pic>
      <p:sp>
        <p:nvSpPr>
          <p:cNvPr id="2" name="Title 1">
            <a:extLst>
              <a:ext uri="{FF2B5EF4-FFF2-40B4-BE49-F238E27FC236}">
                <a16:creationId xmlns:a16="http://schemas.microsoft.com/office/drawing/2014/main" id="{C5299911-E170-2D43-128E-4E8164C83BC1}"/>
              </a:ext>
            </a:extLst>
          </p:cNvPr>
          <p:cNvSpPr>
            <a:spLocks noGrp="1"/>
          </p:cNvSpPr>
          <p:nvPr>
            <p:ph type="title"/>
          </p:nvPr>
        </p:nvSpPr>
        <p:spPr>
          <a:xfrm>
            <a:off x="838200" y="365125"/>
            <a:ext cx="10998200" cy="1325563"/>
          </a:xfrm>
        </p:spPr>
        <p:txBody>
          <a:bodyPr/>
          <a:lstStyle/>
          <a:p>
            <a:r>
              <a:rPr lang="en-CA" dirty="0"/>
              <a:t>Merci aux </a:t>
            </a:r>
            <a:r>
              <a:rPr lang="en-CA" dirty="0" err="1"/>
              <a:t>membres</a:t>
            </a:r>
            <a:r>
              <a:rPr lang="en-CA" dirty="0"/>
              <a:t> de </a:t>
            </a:r>
            <a:r>
              <a:rPr lang="en-CA" dirty="0" err="1"/>
              <a:t>notre</a:t>
            </a:r>
            <a:r>
              <a:rPr lang="en-CA" dirty="0"/>
              <a:t> </a:t>
            </a:r>
            <a:r>
              <a:rPr lang="en-CA" dirty="0" err="1"/>
              <a:t>comité</a:t>
            </a:r>
            <a:r>
              <a:rPr lang="en-CA" dirty="0"/>
              <a:t> </a:t>
            </a:r>
            <a:r>
              <a:rPr lang="en-CA" dirty="0" err="1"/>
              <a:t>consultatif</a:t>
            </a:r>
            <a:endParaRPr lang="en-CA" dirty="0"/>
          </a:p>
        </p:txBody>
      </p:sp>
      <p:sp>
        <p:nvSpPr>
          <p:cNvPr id="3" name="Content Placeholder 2">
            <a:extLst>
              <a:ext uri="{FF2B5EF4-FFF2-40B4-BE49-F238E27FC236}">
                <a16:creationId xmlns:a16="http://schemas.microsoft.com/office/drawing/2014/main" id="{822747F4-21B8-5620-B545-3D58B3543379}"/>
              </a:ext>
            </a:extLst>
          </p:cNvPr>
          <p:cNvSpPr>
            <a:spLocks noGrp="1"/>
          </p:cNvSpPr>
          <p:nvPr>
            <p:ph idx="1"/>
          </p:nvPr>
        </p:nvSpPr>
        <p:spPr>
          <a:xfrm>
            <a:off x="838200" y="1954848"/>
            <a:ext cx="10515600" cy="4351338"/>
          </a:xfrm>
        </p:spPr>
        <p:txBody>
          <a:bodyPr>
            <a:normAutofit/>
          </a:bodyPr>
          <a:lstStyle/>
          <a:p>
            <a:r>
              <a:rPr lang="en-CA" sz="2400" dirty="0"/>
              <a:t>Alberta Elder Abuse Awareness Council (AEAAC) </a:t>
            </a:r>
          </a:p>
          <a:p>
            <a:pPr marL="0" indent="0">
              <a:buNone/>
            </a:pPr>
            <a:r>
              <a:rPr lang="en-CA" sz="2400" dirty="0"/>
              <a:t>• British Columbia Association of Community Response Networks (BC CRN) </a:t>
            </a:r>
          </a:p>
          <a:p>
            <a:pPr marL="0" indent="0">
              <a:buNone/>
            </a:pPr>
            <a:r>
              <a:rPr lang="en-CA" sz="2400" dirty="0"/>
              <a:t>• Elder Abuse Prevention Ontario (EAPO) </a:t>
            </a:r>
          </a:p>
          <a:p>
            <a:r>
              <a:rPr lang="en-CA" sz="2400" dirty="0"/>
              <a:t>Northwest Territory Seniors’ Society (NWT Seniors’ Society) </a:t>
            </a:r>
          </a:p>
          <a:p>
            <a:pPr marL="0" indent="0">
              <a:buNone/>
            </a:pPr>
            <a:r>
              <a:rPr lang="en-CA" sz="2400" dirty="0"/>
              <a:t>• Prevention Elder Abuse Manitoba (PEAM) </a:t>
            </a:r>
          </a:p>
          <a:p>
            <a:pPr marL="0" indent="0">
              <a:buNone/>
            </a:pPr>
            <a:r>
              <a:rPr lang="en-CA" sz="2400" dirty="0"/>
              <a:t>• </a:t>
            </a:r>
            <a:r>
              <a:rPr lang="en-CA" sz="2400" dirty="0" err="1"/>
              <a:t>SeniorsNL</a:t>
            </a:r>
            <a:r>
              <a:rPr lang="en-CA" sz="2400" dirty="0"/>
              <a:t>  et NL Elder Abuse Prevention Network</a:t>
            </a:r>
          </a:p>
          <a:p>
            <a:pPr marL="0" indent="0">
              <a:buNone/>
            </a:pPr>
            <a:r>
              <a:rPr lang="en-CA" sz="2400" dirty="0"/>
              <a:t>• </a:t>
            </a:r>
            <a:r>
              <a:rPr lang="fr-FR" sz="2400" b="0" i="0" u="none" strike="noStrike" baseline="0" dirty="0">
                <a:solidFill>
                  <a:srgbClr val="1B1D4C"/>
                </a:solidFill>
                <a:latin typeface="OpenSans"/>
              </a:rPr>
              <a:t>Membres de la communauté de pratique Ce n’est pas </a:t>
            </a:r>
            <a:br>
              <a:rPr lang="fr-FR" sz="2400" b="0" i="0" u="none" strike="noStrike" baseline="0" dirty="0">
                <a:solidFill>
                  <a:srgbClr val="1B1D4C"/>
                </a:solidFill>
                <a:latin typeface="OpenSans"/>
              </a:rPr>
            </a:br>
            <a:r>
              <a:rPr lang="fr-FR" sz="2400" b="0" i="0" u="none" strike="noStrike" baseline="0" dirty="0">
                <a:solidFill>
                  <a:srgbClr val="1B1D4C"/>
                </a:solidFill>
                <a:latin typeface="OpenSans"/>
              </a:rPr>
              <a:t>correct! </a:t>
            </a:r>
            <a:endParaRPr lang="en-CA" sz="2400" dirty="0"/>
          </a:p>
        </p:txBody>
      </p:sp>
      <p:pic>
        <p:nvPicPr>
          <p:cNvPr id="7" name="Picture 6" descr="A picture containing text, vector graphics&#10;&#10;Description automatically generated">
            <a:extLst>
              <a:ext uri="{FF2B5EF4-FFF2-40B4-BE49-F238E27FC236}">
                <a16:creationId xmlns:a16="http://schemas.microsoft.com/office/drawing/2014/main" id="{422A330F-D47F-BB81-A2E0-762885905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0200" y="3982719"/>
            <a:ext cx="3746200" cy="2789629"/>
          </a:xfrm>
          <a:prstGeom prst="rect">
            <a:avLst/>
          </a:prstGeom>
        </p:spPr>
      </p:pic>
    </p:spTree>
    <p:extLst>
      <p:ext uri="{BB962C8B-B14F-4D97-AF65-F5344CB8AC3E}">
        <p14:creationId xmlns:p14="http://schemas.microsoft.com/office/powerpoint/2010/main" val="329967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A4CA-D75A-5BAE-7F21-07F7C18DAC22}"/>
              </a:ext>
            </a:extLst>
          </p:cNvPr>
          <p:cNvSpPr>
            <a:spLocks noGrp="1"/>
          </p:cNvSpPr>
          <p:nvPr>
            <p:ph type="title"/>
          </p:nvPr>
        </p:nvSpPr>
        <p:spPr/>
        <p:txBody>
          <a:bodyPr>
            <a:normAutofit fontScale="90000"/>
          </a:bodyPr>
          <a:lstStyle/>
          <a:p>
            <a:pPr algn="l"/>
            <a:r>
              <a:rPr lang="en-CA" sz="2800" kern="100" dirty="0">
                <a:effectLst/>
                <a:latin typeface="Arial" panose="020B0604020202020204" pitchFamily="34" charset="0"/>
                <a:ea typeface="Calibri" panose="020F0502020204030204" pitchFamily="34" charset="0"/>
                <a:cs typeface="Arial" panose="020B0604020202020204" pitchFamily="34" charset="0"/>
              </a:rPr>
              <a:t>Nous </a:t>
            </a:r>
            <a:r>
              <a:rPr lang="en-CA" sz="2800" kern="100" dirty="0" err="1">
                <a:effectLst/>
                <a:latin typeface="Arial" panose="020B0604020202020204" pitchFamily="34" charset="0"/>
                <a:ea typeface="Calibri" panose="020F0502020204030204" pitchFamily="34" charset="0"/>
                <a:cs typeface="Arial" panose="020B0604020202020204" pitchFamily="34" charset="0"/>
              </a:rPr>
              <a:t>sommes</a:t>
            </a:r>
            <a:r>
              <a:rPr lang="en-CA" sz="2800" kern="100" dirty="0">
                <a:effectLst/>
                <a:latin typeface="Arial" panose="020B0604020202020204" pitchFamily="34" charset="0"/>
                <a:ea typeface="Calibri" panose="020F0502020204030204" pitchFamily="34" charset="0"/>
                <a:cs typeface="Arial" panose="020B0604020202020204" pitchFamily="34" charset="0"/>
              </a:rPr>
              <a:t> </a:t>
            </a:r>
            <a:r>
              <a:rPr lang="en-CA" sz="2800" kern="100" dirty="0" err="1">
                <a:effectLst/>
                <a:latin typeface="Arial" panose="020B0604020202020204" pitchFamily="34" charset="0"/>
                <a:ea typeface="Calibri" panose="020F0502020204030204" pitchFamily="34" charset="0"/>
                <a:cs typeface="Arial" panose="020B0604020202020204" pitchFamily="34" charset="0"/>
              </a:rPr>
              <a:t>aussi</a:t>
            </a:r>
            <a:r>
              <a:rPr lang="en-CA" sz="2800" kern="100" dirty="0">
                <a:effectLst/>
                <a:latin typeface="Arial" panose="020B0604020202020204" pitchFamily="34" charset="0"/>
                <a:ea typeface="Calibri" panose="020F0502020204030204" pitchFamily="34" charset="0"/>
                <a:cs typeface="Arial" panose="020B0604020202020204" pitchFamily="34" charset="0"/>
              </a:rPr>
              <a:t> </a:t>
            </a:r>
            <a:r>
              <a:rPr lang="en-CA" sz="2800" kern="100" dirty="0" err="1">
                <a:effectLst/>
                <a:latin typeface="Arial" panose="020B0604020202020204" pitchFamily="34" charset="0"/>
                <a:ea typeface="Calibri" panose="020F0502020204030204" pitchFamily="34" charset="0"/>
                <a:cs typeface="Arial" panose="020B0604020202020204" pitchFamily="34" charset="0"/>
              </a:rPr>
              <a:t>redevants</a:t>
            </a:r>
            <a:r>
              <a:rPr lang="en-CA" sz="2800" kern="100" dirty="0">
                <a:effectLst/>
                <a:latin typeface="Arial" panose="020B0604020202020204" pitchFamily="34" charset="0"/>
                <a:ea typeface="Calibri" panose="020F0502020204030204" pitchFamily="34" charset="0"/>
                <a:cs typeface="Arial" panose="020B0604020202020204" pitchFamily="34" charset="0"/>
              </a:rPr>
              <a:t> aux </a:t>
            </a:r>
            <a:r>
              <a:rPr lang="fr-FR" sz="2800" b="0" i="0" u="none" strike="noStrike" baseline="0" dirty="0">
                <a:solidFill>
                  <a:srgbClr val="1B1D4C"/>
                </a:solidFill>
                <a:latin typeface="Arial" panose="020B0604020202020204" pitchFamily="34" charset="0"/>
                <a:cs typeface="Arial" panose="020B0604020202020204" pitchFamily="34" charset="0"/>
              </a:rPr>
              <a:t>organismes suivants pour leurs travaux antérieurs :</a:t>
            </a:r>
            <a:br>
              <a:rPr lang="fr-FR" sz="2400" b="0" i="0" u="none" strike="noStrike" baseline="0" dirty="0">
                <a:solidFill>
                  <a:srgbClr val="1B1D4C"/>
                </a:solidFill>
                <a:latin typeface="OpenSans"/>
              </a:rPr>
            </a:br>
            <a:br>
              <a:rPr lang="fr-FR" sz="1800" b="0" i="0" u="none" strike="noStrike" baseline="0" dirty="0">
                <a:solidFill>
                  <a:srgbClr val="1B1D4C"/>
                </a:solidFill>
                <a:latin typeface="OpenSans"/>
              </a:rPr>
            </a:b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5757BEAC-5943-0633-4101-8FE537BAE26A}"/>
              </a:ext>
            </a:extLst>
          </p:cNvPr>
          <p:cNvSpPr/>
          <p:nvPr/>
        </p:nvSpPr>
        <p:spPr>
          <a:xfrm>
            <a:off x="603115" y="1690688"/>
            <a:ext cx="11050621" cy="3970810"/>
          </a:xfrm>
          <a:prstGeom prst="roundRect">
            <a:avLst/>
          </a:prstGeom>
          <a:solidFill>
            <a:srgbClr val="FEF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ABAA63E-B86E-19D2-B153-DB19D5117E2A}"/>
              </a:ext>
            </a:extLst>
          </p:cNvPr>
          <p:cNvSpPr>
            <a:spLocks noGrp="1"/>
          </p:cNvSpPr>
          <p:nvPr>
            <p:ph idx="1"/>
          </p:nvPr>
        </p:nvSpPr>
        <p:spPr/>
        <p:txBody>
          <a:bodyPr>
            <a:normAutofit/>
          </a:bodyPr>
          <a:lstStyle/>
          <a:p>
            <a:pPr marL="342900" lvl="0" indent="-342900">
              <a:lnSpc>
                <a:spcPct val="107000"/>
              </a:lnSpc>
              <a:buFont typeface="Symbol" panose="05050102010706020507" pitchFamily="18" charset="2"/>
              <a:buChar char=""/>
            </a:pPr>
            <a:r>
              <a:rPr lang="fr-FR" sz="24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L’Initiative nationale pour le soin des personnes âgées : </a:t>
            </a:r>
            <a:r>
              <a:rPr lang="fr-FR" sz="24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hlinkClick r:id="rId2"/>
              </a:rPr>
              <a:t>Intervention</a:t>
            </a:r>
            <a:br>
              <a:rPr lang="fr-FR" sz="24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hlinkClick r:id="rId2"/>
              </a:rPr>
            </a:br>
            <a:r>
              <a:rPr lang="fr-FR" sz="24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hlinkClick r:id="rId2"/>
              </a:rPr>
              <a:t>Communautaire Coordonnée Contre la Maltraitance des Aînés </a:t>
            </a:r>
            <a:br>
              <a:rPr lang="fr-FR" sz="24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br>
            <a:endParaRPr lang="fr-FR" sz="24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buFont typeface="Symbol" panose="05050102010706020507" pitchFamily="18" charset="2"/>
              <a:buChar char=""/>
            </a:pPr>
            <a:r>
              <a:rPr lang="en-CA" sz="2400" kern="100" dirty="0">
                <a:effectLst/>
                <a:latin typeface="Open Sans" panose="020B0606030504020204" pitchFamily="34" charset="0"/>
                <a:ea typeface="Open Sans" panose="020B0606030504020204" pitchFamily="34" charset="0"/>
                <a:cs typeface="Open Sans" panose="020B0606030504020204" pitchFamily="34" charset="0"/>
              </a:rPr>
              <a:t> </a:t>
            </a:r>
            <a:r>
              <a:rPr lang="en-CA" sz="2400" kern="100" dirty="0" err="1">
                <a:effectLst/>
                <a:latin typeface="Open Sans" panose="020B0606030504020204" pitchFamily="34" charset="0"/>
                <a:ea typeface="Open Sans" panose="020B0606030504020204" pitchFamily="34" charset="0"/>
                <a:cs typeface="Open Sans" panose="020B0606030504020204" pitchFamily="34" charset="0"/>
              </a:rPr>
              <a:t>Gouvernement</a:t>
            </a:r>
            <a:r>
              <a:rPr lang="en-CA" sz="2400" kern="100" dirty="0">
                <a:effectLst/>
                <a:latin typeface="Open Sans" panose="020B0606030504020204" pitchFamily="34" charset="0"/>
                <a:ea typeface="Open Sans" panose="020B0606030504020204" pitchFamily="34" charset="0"/>
                <a:cs typeface="Open Sans" panose="020B0606030504020204" pitchFamily="34" charset="0"/>
              </a:rPr>
              <a:t> de </a:t>
            </a:r>
            <a:r>
              <a:rPr lang="en-CA" sz="2400" kern="100" dirty="0" err="1">
                <a:effectLst/>
                <a:latin typeface="Open Sans" panose="020B0606030504020204" pitchFamily="34" charset="0"/>
                <a:ea typeface="Open Sans" panose="020B0606030504020204" pitchFamily="34" charset="0"/>
                <a:cs typeface="Open Sans" panose="020B0606030504020204" pitchFamily="34" charset="0"/>
              </a:rPr>
              <a:t>l’Alberta</a:t>
            </a:r>
            <a:r>
              <a:rPr lang="en-CA" sz="2400" kern="100" dirty="0">
                <a:effectLst/>
                <a:latin typeface="Open Sans" panose="020B0606030504020204" pitchFamily="34" charset="0"/>
                <a:ea typeface="Open Sans" panose="020B0606030504020204" pitchFamily="34" charset="0"/>
                <a:cs typeface="Open Sans" panose="020B0606030504020204" pitchFamily="34" charset="0"/>
              </a:rPr>
              <a:t> </a:t>
            </a:r>
            <a:r>
              <a:rPr lang="en-CA" sz="2400" u="sng" kern="100"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3"/>
              </a:rPr>
              <a:t>Addressing elder abuse: a toolkit for developing a coordinated community response - Open Government (alberta.ca)</a:t>
            </a:r>
            <a:endParaRPr lang="en-US" sz="2400" kern="1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dirty="0"/>
          </a:p>
        </p:txBody>
      </p:sp>
    </p:spTree>
    <p:extLst>
      <p:ext uri="{BB962C8B-B14F-4D97-AF65-F5344CB8AC3E}">
        <p14:creationId xmlns:p14="http://schemas.microsoft.com/office/powerpoint/2010/main" val="395259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FC39-674F-70A0-E7E8-8C3DF8851380}"/>
              </a:ext>
            </a:extLst>
          </p:cNvPr>
          <p:cNvSpPr>
            <a:spLocks noGrp="1"/>
          </p:cNvSpPr>
          <p:nvPr>
            <p:ph type="title"/>
          </p:nvPr>
        </p:nvSpPr>
        <p:spPr>
          <a:xfrm>
            <a:off x="5009322" y="365125"/>
            <a:ext cx="6344478" cy="1325563"/>
          </a:xfrm>
        </p:spPr>
        <p:txBody>
          <a:bodyPr/>
          <a:lstStyle/>
          <a:p>
            <a:r>
              <a:rPr lang="en-CA" dirty="0" err="1"/>
              <a:t>Futur</a:t>
            </a:r>
            <a:r>
              <a:rPr lang="en-CA" dirty="0"/>
              <a:t> Nous: </a:t>
            </a:r>
            <a:endParaRPr lang="en-US" dirty="0"/>
          </a:p>
        </p:txBody>
      </p:sp>
      <p:sp>
        <p:nvSpPr>
          <p:cNvPr id="5" name="TextBox 4">
            <a:extLst>
              <a:ext uri="{FF2B5EF4-FFF2-40B4-BE49-F238E27FC236}">
                <a16:creationId xmlns:a16="http://schemas.microsoft.com/office/drawing/2014/main" id="{8638885B-3A06-FD25-2803-B86FBB1B8B24}"/>
              </a:ext>
            </a:extLst>
          </p:cNvPr>
          <p:cNvSpPr txBox="1"/>
          <p:nvPr/>
        </p:nvSpPr>
        <p:spPr>
          <a:xfrm>
            <a:off x="5151418" y="2112509"/>
            <a:ext cx="6389372" cy="4380366"/>
          </a:xfrm>
          <a:prstGeom prst="rect">
            <a:avLst/>
          </a:prstGeom>
          <a:noFill/>
        </p:spPr>
        <p:txBody>
          <a:bodyPr wrap="square">
            <a:spAutoFit/>
          </a:bodyPr>
          <a:lstStyle/>
          <a:p>
            <a:pPr marL="342900" lvl="0" indent="-342900">
              <a:lnSpc>
                <a:spcPct val="107000"/>
              </a:lnSpc>
              <a:spcAft>
                <a:spcPts val="600"/>
              </a:spcAft>
              <a:buFont typeface="+mj-lt"/>
              <a:buAutoNum type="arabicPeriod"/>
            </a:pPr>
            <a:r>
              <a:rPr lang="fr-FR" sz="1800" b="1" kern="100" dirty="0">
                <a:effectLst/>
                <a:latin typeface="Arial" panose="020B0604020202020204" pitchFamily="34" charset="0"/>
                <a:ea typeface="Calibri" panose="020F0502020204030204" pitchFamily="34" charset="0"/>
                <a:cs typeface="Times New Roman" panose="02020603050405020304" pitchFamily="18" charset="0"/>
              </a:rPr>
              <a:t>FAIRE UNE PRIORITÉ de la prévention </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de la maltraitance et de la négligence envers les personnes âgées dans chaque communauté.</a:t>
            </a:r>
          </a:p>
          <a:p>
            <a:pPr marL="342900" lvl="0" indent="-342900">
              <a:lnSpc>
                <a:spcPct val="107000"/>
              </a:lnSpc>
              <a:spcAft>
                <a:spcPts val="600"/>
              </a:spcAft>
              <a:buFont typeface="+mj-lt"/>
              <a:buAutoNum type="arabicPeriod"/>
            </a:pPr>
            <a:r>
              <a:rPr lang="fr-FR" sz="1800" b="1" kern="100" dirty="0">
                <a:effectLst/>
                <a:latin typeface="Arial" panose="020B0604020202020204" pitchFamily="34" charset="0"/>
                <a:ea typeface="Calibri" panose="020F0502020204030204" pitchFamily="34" charset="0"/>
                <a:cs typeface="Times New Roman" panose="02020603050405020304" pitchFamily="18" charset="0"/>
              </a:rPr>
              <a:t>CRÉER ET SOUTENIR des réseaux de prévention </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des mauvais traitements contre les personnes âgées à l’échelle locale, régionale et nationale. Les réseaux procurent une infrastructure essentielle pour l’échange de renseignements, la mobilisation des connaissances, la recherche et l’engagement continu de l’ensemble des secteurs et des communautés.</a:t>
            </a:r>
          </a:p>
          <a:p>
            <a:pPr marL="342900" lvl="0" indent="-342900">
              <a:lnSpc>
                <a:spcPct val="107000"/>
              </a:lnSpc>
              <a:spcAft>
                <a:spcPts val="600"/>
              </a:spcAft>
              <a:buFont typeface="+mj-lt"/>
              <a:buAutoNum type="arabicPeriod"/>
            </a:pPr>
            <a:r>
              <a:rPr lang="fr-FR" sz="1800" b="1" kern="100" dirty="0">
                <a:effectLst/>
                <a:latin typeface="Arial" panose="020B0604020202020204" pitchFamily="34" charset="0"/>
                <a:ea typeface="Calibri" panose="020F0502020204030204" pitchFamily="34" charset="0"/>
                <a:cs typeface="Times New Roman" panose="02020603050405020304" pitchFamily="18" charset="0"/>
              </a:rPr>
              <a:t>APPRENDRE À CHACUN </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à reconnaître les signaux d’alarme de la maltraitance et de la négligence, à réagir de manière sûre et efficace et à savoir où référer pour trouver de l’aide dans la communauté.</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Shape 6">
            <a:extLst>
              <a:ext uri="{FF2B5EF4-FFF2-40B4-BE49-F238E27FC236}">
                <a16:creationId xmlns:a16="http://schemas.microsoft.com/office/drawing/2014/main" id="{5CEC7FE6-5CF5-88C8-85D7-B96FAD4FBF38}"/>
              </a:ext>
            </a:extLst>
          </p:cNvPr>
          <p:cNvSpPr/>
          <p:nvPr/>
        </p:nvSpPr>
        <p:spPr>
          <a:xfrm>
            <a:off x="4923085" y="2878062"/>
            <a:ext cx="7200688" cy="2354338"/>
          </a:xfrm>
          <a:custGeom>
            <a:avLst/>
            <a:gdLst>
              <a:gd name="connsiteX0" fmla="*/ 1261777 w 7200688"/>
              <a:gd name="connsiteY0" fmla="*/ 190353 h 1912435"/>
              <a:gd name="connsiteX1" fmla="*/ 307620 w 7200688"/>
              <a:gd name="connsiteY1" fmla="*/ 269866 h 1912435"/>
              <a:gd name="connsiteX2" fmla="*/ 585916 w 7200688"/>
              <a:gd name="connsiteY2" fmla="*/ 1720979 h 1912435"/>
              <a:gd name="connsiteX3" fmla="*/ 6609029 w 7200688"/>
              <a:gd name="connsiteY3" fmla="*/ 1720979 h 1912435"/>
              <a:gd name="connsiteX4" fmla="*/ 6231342 w 7200688"/>
              <a:gd name="connsiteY4" fmla="*/ 110840 h 1912435"/>
              <a:gd name="connsiteX5" fmla="*/ 29325 w 7200688"/>
              <a:gd name="connsiteY5" fmla="*/ 269866 h 191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688" h="1912435">
                <a:moveTo>
                  <a:pt x="1261777" y="190353"/>
                </a:moveTo>
                <a:cubicBezTo>
                  <a:pt x="841020" y="102557"/>
                  <a:pt x="420263" y="14762"/>
                  <a:pt x="307620" y="269866"/>
                </a:cubicBezTo>
                <a:cubicBezTo>
                  <a:pt x="194977" y="524970"/>
                  <a:pt x="-464319" y="1479127"/>
                  <a:pt x="585916" y="1720979"/>
                </a:cubicBezTo>
                <a:cubicBezTo>
                  <a:pt x="1636151" y="1962831"/>
                  <a:pt x="5668125" y="1989335"/>
                  <a:pt x="6609029" y="1720979"/>
                </a:cubicBezTo>
                <a:cubicBezTo>
                  <a:pt x="7549933" y="1452623"/>
                  <a:pt x="7327959" y="352692"/>
                  <a:pt x="6231342" y="110840"/>
                </a:cubicBezTo>
                <a:cubicBezTo>
                  <a:pt x="5134725" y="-131012"/>
                  <a:pt x="2582025" y="69427"/>
                  <a:pt x="29325" y="269866"/>
                </a:cubicBezTo>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a:extLst>
              <a:ext uri="{FF2B5EF4-FFF2-40B4-BE49-F238E27FC236}">
                <a16:creationId xmlns:a16="http://schemas.microsoft.com/office/drawing/2014/main" id="{2FB9840D-70FA-3ECC-2629-FD4BE9894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429" y="103466"/>
            <a:ext cx="3359323" cy="1964038"/>
          </a:xfrm>
          <a:prstGeom prst="rect">
            <a:avLst/>
          </a:prstGeom>
        </p:spPr>
      </p:pic>
      <p:pic>
        <p:nvPicPr>
          <p:cNvPr id="4" name="Picture 3" descr="A poster of a social media campaign&#10;&#10;Description automatically generated">
            <a:extLst>
              <a:ext uri="{FF2B5EF4-FFF2-40B4-BE49-F238E27FC236}">
                <a16:creationId xmlns:a16="http://schemas.microsoft.com/office/drawing/2014/main" id="{37AA0276-F98B-A299-81E8-945BC7188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59" y="352203"/>
            <a:ext cx="4744163" cy="6153594"/>
          </a:xfrm>
          <a:prstGeom prst="rect">
            <a:avLst/>
          </a:prstGeom>
        </p:spPr>
      </p:pic>
    </p:spTree>
    <p:extLst>
      <p:ext uri="{BB962C8B-B14F-4D97-AF65-F5344CB8AC3E}">
        <p14:creationId xmlns:p14="http://schemas.microsoft.com/office/powerpoint/2010/main" val="312954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A9760C-FA73-B155-101E-9D401CEE44E4}"/>
              </a:ext>
            </a:extLst>
          </p:cNvPr>
          <p:cNvSpPr>
            <a:spLocks noGrp="1"/>
          </p:cNvSpPr>
          <p:nvPr>
            <p:ph type="title"/>
          </p:nvPr>
        </p:nvSpPr>
        <p:spPr>
          <a:xfrm>
            <a:off x="640080" y="325369"/>
            <a:ext cx="5375130" cy="1956841"/>
          </a:xfrm>
        </p:spPr>
        <p:txBody>
          <a:bodyPr anchor="b">
            <a:normAutofit/>
          </a:bodyPr>
          <a:lstStyle/>
          <a:p>
            <a:r>
              <a:rPr lang="en-CA" dirty="0" err="1"/>
              <a:t>Pourquoi</a:t>
            </a:r>
            <a:r>
              <a:rPr lang="en-CA" dirty="0"/>
              <a:t> a-t-on </a:t>
            </a:r>
            <a:r>
              <a:rPr lang="en-CA" dirty="0" err="1"/>
              <a:t>besoin</a:t>
            </a:r>
            <a:r>
              <a:rPr lang="en-CA" dirty="0"/>
              <a:t> des reseaux de </a:t>
            </a:r>
            <a:r>
              <a:rPr lang="en-CA" dirty="0" err="1"/>
              <a:t>prévention</a:t>
            </a:r>
            <a:r>
              <a:rPr lang="en-CA" dirty="0"/>
              <a:t>?</a:t>
            </a:r>
            <a:endParaRPr lang="en-US"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C29289-84CA-9A1C-4FD5-2CA771E38DA6}"/>
              </a:ext>
            </a:extLst>
          </p:cNvPr>
          <p:cNvSpPr>
            <a:spLocks noGrp="1"/>
          </p:cNvSpPr>
          <p:nvPr>
            <p:ph idx="1"/>
          </p:nvPr>
        </p:nvSpPr>
        <p:spPr>
          <a:xfrm>
            <a:off x="221439" y="2909771"/>
            <a:ext cx="6126198" cy="3706656"/>
          </a:xfrm>
          <a:solidFill>
            <a:schemeClr val="bg1"/>
          </a:solidFill>
        </p:spPr>
        <p:txBody>
          <a:bodyPr>
            <a:noAutofit/>
          </a:bodyPr>
          <a:lstStyle/>
          <a:p>
            <a:pPr algn="l"/>
            <a:r>
              <a:rPr lang="fr-FR" sz="1800" dirty="0">
                <a:latin typeface="Arial" panose="020B0604020202020204" pitchFamily="34" charset="0"/>
                <a:cs typeface="Arial" panose="020B0604020202020204" pitchFamily="34" charset="0"/>
              </a:rPr>
              <a:t>I</a:t>
            </a:r>
            <a:r>
              <a:rPr lang="fr-FR" sz="1800" b="0" i="0" u="none" strike="noStrike" baseline="0" dirty="0">
                <a:latin typeface="Arial" panose="020B0604020202020204" pitchFamily="34" charset="0"/>
                <a:cs typeface="Arial" panose="020B0604020202020204" pitchFamily="34" charset="0"/>
              </a:rPr>
              <a:t>nfrastructure essentielle pour soutenir le travail de prévention</a:t>
            </a:r>
          </a:p>
          <a:p>
            <a:pPr algn="l"/>
            <a:r>
              <a:rPr lang="fr-FR" sz="1800" dirty="0">
                <a:latin typeface="Arial" panose="020B0604020202020204" pitchFamily="34" charset="0"/>
                <a:cs typeface="Arial" panose="020B0604020202020204" pitchFamily="34" charset="0"/>
              </a:rPr>
              <a:t>P</a:t>
            </a:r>
            <a:r>
              <a:rPr lang="fr-FR" sz="1800" b="0" i="0" u="none" strike="noStrike" baseline="0" dirty="0">
                <a:latin typeface="Arial" panose="020B0604020202020204" pitchFamily="34" charset="0"/>
                <a:cs typeface="Arial" panose="020B0604020202020204" pitchFamily="34" charset="0"/>
              </a:rPr>
              <a:t>our construire une réponse pancanadienne de citoyens éduqués et engagés. </a:t>
            </a:r>
          </a:p>
          <a:p>
            <a:pPr algn="l"/>
            <a:r>
              <a:rPr lang="fr-FR" sz="1800" dirty="0">
                <a:latin typeface="Arial" panose="020B0604020202020204" pitchFamily="34" charset="0"/>
                <a:cs typeface="Arial" panose="020B0604020202020204" pitchFamily="34" charset="0"/>
              </a:rPr>
              <a:t>C</a:t>
            </a:r>
            <a:r>
              <a:rPr lang="fr-FR" sz="1800" b="0" i="0" u="none" strike="noStrike" baseline="0" dirty="0">
                <a:latin typeface="Arial" panose="020B0604020202020204" pitchFamily="34" charset="0"/>
                <a:cs typeface="Arial" panose="020B0604020202020204" pitchFamily="34" charset="0"/>
              </a:rPr>
              <a:t>omposante essentielle d’un système circulatoire pour faciliter un flux constant de renseignements, d’idées et d’innovations qui peut atteindre toutes les collectivités, qui mène des activités locales, régionales et nationales.</a:t>
            </a:r>
          </a:p>
          <a:p>
            <a:pPr algn="l"/>
            <a:r>
              <a:rPr lang="en-CA" sz="1800" kern="100" dirty="0" err="1">
                <a:latin typeface="Arial" panose="020B0604020202020204" pitchFamily="34" charset="0"/>
                <a:ea typeface="Calibri" panose="020F0502020204030204" pitchFamily="34" charset="0"/>
                <a:cs typeface="Arial" panose="020B0604020202020204" pitchFamily="34" charset="0"/>
              </a:rPr>
              <a:t>Soutiennent</a:t>
            </a:r>
            <a:r>
              <a:rPr lang="en-CA" sz="1800" kern="100" dirty="0">
                <a:latin typeface="Arial" panose="020B0604020202020204" pitchFamily="34" charset="0"/>
                <a:ea typeface="Calibri" panose="020F0502020204030204" pitchFamily="34" charset="0"/>
                <a:cs typeface="Arial" panose="020B0604020202020204" pitchFamily="34" charset="0"/>
              </a:rPr>
              <a:t> et </a:t>
            </a:r>
            <a:r>
              <a:rPr lang="en-CA" sz="1800" kern="100" dirty="0" err="1">
                <a:latin typeface="Arial" panose="020B0604020202020204" pitchFamily="34" charset="0"/>
                <a:ea typeface="Calibri" panose="020F0502020204030204" pitchFamily="34" charset="0"/>
                <a:cs typeface="Arial" panose="020B0604020202020204" pitchFamily="34" charset="0"/>
              </a:rPr>
              <a:t>encouragent</a:t>
            </a:r>
            <a:r>
              <a:rPr lang="en-CA" sz="1800" kern="100" dirty="0">
                <a:latin typeface="Arial" panose="020B0604020202020204" pitchFamily="34" charset="0"/>
                <a:ea typeface="Calibri" panose="020F0502020204030204" pitchFamily="34" charset="0"/>
                <a:cs typeface="Arial" panose="020B0604020202020204" pitchFamily="34" charset="0"/>
              </a:rPr>
              <a:t> </a:t>
            </a:r>
            <a:r>
              <a:rPr lang="en-CA" sz="1800" kern="100" dirty="0" err="1">
                <a:latin typeface="Arial" panose="020B0604020202020204" pitchFamily="34" charset="0"/>
                <a:ea typeface="Calibri" panose="020F0502020204030204" pitchFamily="34" charset="0"/>
                <a:cs typeface="Arial" panose="020B0604020202020204" pitchFamily="34" charset="0"/>
              </a:rPr>
              <a:t>l’action</a:t>
            </a:r>
            <a:r>
              <a:rPr lang="en-CA" sz="1800" kern="100" dirty="0">
                <a:latin typeface="Arial" panose="020B0604020202020204" pitchFamily="34" charset="0"/>
                <a:ea typeface="Calibri" panose="020F0502020204030204" pitchFamily="34" charset="0"/>
                <a:cs typeface="Arial" panose="020B0604020202020204" pitchFamily="34" charset="0"/>
              </a:rPr>
              <a:t> au </a:t>
            </a:r>
            <a:r>
              <a:rPr lang="en-CA" sz="1800" kern="100" dirty="0" err="1">
                <a:latin typeface="Arial" panose="020B0604020202020204" pitchFamily="34" charset="0"/>
                <a:ea typeface="Calibri" panose="020F0502020204030204" pitchFamily="34" charset="0"/>
                <a:cs typeface="Arial" panose="020B0604020202020204" pitchFamily="34" charset="0"/>
              </a:rPr>
              <a:t>niveau</a:t>
            </a:r>
            <a:r>
              <a:rPr lang="en-CA" sz="1800" kern="100" dirty="0">
                <a:latin typeface="Arial" panose="020B0604020202020204" pitchFamily="34" charset="0"/>
                <a:ea typeface="Calibri" panose="020F0502020204030204" pitchFamily="34" charset="0"/>
                <a:cs typeface="Arial" panose="020B0604020202020204" pitchFamily="34" charset="0"/>
              </a:rPr>
              <a:t> </a:t>
            </a:r>
            <a:r>
              <a:rPr lang="en-CA" sz="1800" kern="100" dirty="0" err="1">
                <a:latin typeface="Arial" panose="020B0604020202020204" pitchFamily="34" charset="0"/>
                <a:ea typeface="Calibri" panose="020F0502020204030204" pitchFamily="34" charset="0"/>
                <a:cs typeface="Arial" panose="020B0604020202020204" pitchFamily="34" charset="0"/>
              </a:rPr>
              <a:t>communautaire</a:t>
            </a:r>
            <a:r>
              <a:rPr lang="en-CA" sz="1800" kern="100" dirty="0">
                <a:latin typeface="Arial" panose="020B0604020202020204" pitchFamily="34" charset="0"/>
                <a:ea typeface="Calibri" panose="020F050202020403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5" name="Picture 4" descr="A poster with people holding hands&#10;&#10;Description automatically generated">
            <a:extLst>
              <a:ext uri="{FF2B5EF4-FFF2-40B4-BE49-F238E27FC236}">
                <a16:creationId xmlns:a16="http://schemas.microsoft.com/office/drawing/2014/main" id="{E7D0D9AA-A88D-6CFC-4F8D-3D7DA6B93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980" y="147258"/>
            <a:ext cx="5091581" cy="6563484"/>
          </a:xfrm>
          <a:prstGeom prst="rect">
            <a:avLst/>
          </a:prstGeom>
        </p:spPr>
      </p:pic>
    </p:spTree>
    <p:extLst>
      <p:ext uri="{BB962C8B-B14F-4D97-AF65-F5344CB8AC3E}">
        <p14:creationId xmlns:p14="http://schemas.microsoft.com/office/powerpoint/2010/main" val="103332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7AF9D9-D810-4C56-872D-1E1A8B6DF7AE}"/>
              </a:ext>
            </a:extLst>
          </p:cNvPr>
          <p:cNvSpPr txBox="1"/>
          <p:nvPr/>
        </p:nvSpPr>
        <p:spPr>
          <a:xfrm>
            <a:off x="6632028" y="1038677"/>
            <a:ext cx="4240924" cy="5355312"/>
          </a:xfrm>
          <a:prstGeom prst="rect">
            <a:avLst/>
          </a:prstGeom>
          <a:solidFill>
            <a:srgbClr val="93E3FF"/>
          </a:solidFill>
        </p:spPr>
        <p:txBody>
          <a:bodyPr wrap="square" rtlCol="0">
            <a:spAutoFit/>
          </a:bodyPr>
          <a:lstStyle/>
          <a:p>
            <a:r>
              <a:rPr lang="fr-CA" b="1" dirty="0"/>
              <a:t>Activités des réseaux</a:t>
            </a:r>
          </a:p>
          <a:p>
            <a:endParaRPr lang="en-US" dirty="0"/>
          </a:p>
          <a:p>
            <a:r>
              <a:rPr lang="fr-CA" b="1" dirty="0"/>
              <a:t>RCMPTA</a:t>
            </a:r>
          </a:p>
          <a:p>
            <a:pPr marL="285750" indent="-285750">
              <a:buFont typeface="Wingdings" panose="05000000000000000000" pitchFamily="2" charset="2"/>
              <a:buChar char="§"/>
            </a:pPr>
            <a:r>
              <a:rPr lang="fr-CA" dirty="0"/>
              <a:t>Connecteur des savoirs </a:t>
            </a:r>
          </a:p>
          <a:p>
            <a:pPr marL="285750" indent="-285750">
              <a:buFont typeface="Wingdings" panose="05000000000000000000" pitchFamily="2" charset="2"/>
              <a:buChar char="§"/>
            </a:pPr>
            <a:r>
              <a:rPr lang="fr-CA" dirty="0"/>
              <a:t>Convoquer/soutenir les réseaux P/T</a:t>
            </a:r>
          </a:p>
          <a:p>
            <a:pPr marL="285750" indent="-285750">
              <a:buFont typeface="Wingdings" panose="05000000000000000000" pitchFamily="2" charset="2"/>
              <a:buChar char="§"/>
            </a:pPr>
            <a:r>
              <a:rPr lang="fr-CA" dirty="0"/>
              <a:t>Webinaires</a:t>
            </a:r>
          </a:p>
          <a:p>
            <a:pPr marL="285750" indent="-285750">
              <a:buFont typeface="Wingdings" panose="05000000000000000000" pitchFamily="2" charset="2"/>
              <a:buChar char="§"/>
            </a:pPr>
            <a:r>
              <a:rPr lang="fr-CA" dirty="0"/>
              <a:t>Réseau d'apprentissage</a:t>
            </a:r>
          </a:p>
          <a:p>
            <a:pPr marL="285750" indent="-285750">
              <a:buFont typeface="Wingdings" panose="05000000000000000000" pitchFamily="2" charset="2"/>
              <a:buChar char="§"/>
            </a:pPr>
            <a:r>
              <a:rPr lang="fr-CA" dirty="0"/>
              <a:t>Recherche</a:t>
            </a:r>
          </a:p>
          <a:p>
            <a:pPr marL="285750" indent="-285750">
              <a:buFontTx/>
              <a:buChar char="-"/>
            </a:pPr>
            <a:endParaRPr lang="fr-CA" dirty="0"/>
          </a:p>
          <a:p>
            <a:r>
              <a:rPr lang="fr-CA" b="1" dirty="0"/>
              <a:t>Réseaux P/T</a:t>
            </a:r>
          </a:p>
          <a:p>
            <a:pPr marL="285750" indent="-285750">
              <a:buFont typeface="Wingdings" panose="05000000000000000000" pitchFamily="2" charset="2"/>
              <a:buChar char="§"/>
            </a:pPr>
            <a:r>
              <a:rPr lang="fr-CA" dirty="0"/>
              <a:t>Offrir de la formation</a:t>
            </a:r>
          </a:p>
          <a:p>
            <a:pPr marL="285750" indent="-285750">
              <a:buFont typeface="Wingdings" panose="05000000000000000000" pitchFamily="2" charset="2"/>
              <a:buChar char="§"/>
            </a:pPr>
            <a:r>
              <a:rPr lang="fr-CA" dirty="0"/>
              <a:t>Animer/soutenir les réseaux locaux</a:t>
            </a:r>
          </a:p>
          <a:p>
            <a:pPr marL="285750" indent="-285750">
              <a:buFont typeface="Wingdings" panose="05000000000000000000" pitchFamily="2" charset="2"/>
              <a:buChar char="§"/>
            </a:pPr>
            <a:r>
              <a:rPr lang="fr-CA" dirty="0"/>
              <a:t>Participer au réseau national</a:t>
            </a:r>
          </a:p>
          <a:p>
            <a:pPr marL="285750" indent="-285750">
              <a:buFontTx/>
              <a:buChar char="-"/>
            </a:pPr>
            <a:endParaRPr lang="fr-CA" dirty="0"/>
          </a:p>
          <a:p>
            <a:r>
              <a:rPr lang="fr-CA" b="1" dirty="0"/>
              <a:t>Réseaux locaux</a:t>
            </a:r>
          </a:p>
          <a:p>
            <a:pPr marL="285750" indent="-285750">
              <a:buFont typeface="Wingdings" panose="05000000000000000000" pitchFamily="2" charset="2"/>
              <a:buChar char="§"/>
            </a:pPr>
            <a:r>
              <a:rPr lang="fr-CA" dirty="0"/>
              <a:t>Offrir de l’information</a:t>
            </a:r>
          </a:p>
          <a:p>
            <a:pPr marL="285750" indent="-285750">
              <a:buFont typeface="Wingdings" panose="05000000000000000000" pitchFamily="2" charset="2"/>
              <a:buChar char="§"/>
            </a:pPr>
            <a:r>
              <a:rPr lang="fr-CA" dirty="0"/>
              <a:t>Responsable de la coordination de la communauté locale</a:t>
            </a:r>
          </a:p>
          <a:p>
            <a:pPr marL="285750" indent="-285750">
              <a:buFont typeface="Wingdings" panose="05000000000000000000" pitchFamily="2" charset="2"/>
              <a:buChar char="§"/>
            </a:pPr>
            <a:r>
              <a:rPr lang="fr-CA" dirty="0"/>
              <a:t>Participer au réseau P/T</a:t>
            </a:r>
            <a:endParaRPr lang="en-CA" dirty="0"/>
          </a:p>
        </p:txBody>
      </p:sp>
      <p:sp>
        <p:nvSpPr>
          <p:cNvPr id="6" name="TextBox 5">
            <a:extLst>
              <a:ext uri="{FF2B5EF4-FFF2-40B4-BE49-F238E27FC236}">
                <a16:creationId xmlns:a16="http://schemas.microsoft.com/office/drawing/2014/main" id="{EED6DDA0-20E1-4155-A16F-36F232487FE4}"/>
              </a:ext>
            </a:extLst>
          </p:cNvPr>
          <p:cNvSpPr txBox="1"/>
          <p:nvPr/>
        </p:nvSpPr>
        <p:spPr>
          <a:xfrm>
            <a:off x="5559973" y="207680"/>
            <a:ext cx="5955511" cy="830997"/>
          </a:xfrm>
          <a:prstGeom prst="rect">
            <a:avLst/>
          </a:prstGeom>
          <a:noFill/>
        </p:spPr>
        <p:txBody>
          <a:bodyPr wrap="square" rtlCol="0">
            <a:spAutoFit/>
          </a:bodyPr>
          <a:lstStyle/>
          <a:p>
            <a:pPr algn="ctr"/>
            <a:r>
              <a:rPr lang="fr-CA" sz="2400" b="1" dirty="0"/>
              <a:t>Notre vision : </a:t>
            </a:r>
            <a:br>
              <a:rPr lang="fr-CA" sz="2400" b="1" dirty="0"/>
            </a:br>
            <a:r>
              <a:rPr lang="fr-CA" sz="2400" b="1" dirty="0"/>
              <a:t>Bâtir une infrastructure de réseaux</a:t>
            </a:r>
          </a:p>
        </p:txBody>
      </p:sp>
      <p:sp>
        <p:nvSpPr>
          <p:cNvPr id="9" name="TextBox 8">
            <a:extLst>
              <a:ext uri="{FF2B5EF4-FFF2-40B4-BE49-F238E27FC236}">
                <a16:creationId xmlns:a16="http://schemas.microsoft.com/office/drawing/2014/main" id="{A1ADCA4C-BB7E-4581-8FCA-66399A25D293}"/>
              </a:ext>
            </a:extLst>
          </p:cNvPr>
          <p:cNvSpPr txBox="1"/>
          <p:nvPr/>
        </p:nvSpPr>
        <p:spPr>
          <a:xfrm>
            <a:off x="533639" y="5969223"/>
            <a:ext cx="4719145" cy="646331"/>
          </a:xfrm>
          <a:prstGeom prst="rect">
            <a:avLst/>
          </a:prstGeom>
          <a:noFill/>
        </p:spPr>
        <p:txBody>
          <a:bodyPr wrap="square" rtlCol="0">
            <a:spAutoFit/>
          </a:bodyPr>
          <a:lstStyle/>
          <a:p>
            <a:pPr algn="ctr"/>
            <a:r>
              <a:rPr lang="fr-FR" b="0" i="0" dirty="0">
                <a:solidFill>
                  <a:srgbClr val="1B1D4C"/>
                </a:solidFill>
                <a:effectLst/>
                <a:highlight>
                  <a:srgbClr val="FFFFFF"/>
                </a:highlight>
                <a:latin typeface="Open Sans" panose="020B0606030504020204" pitchFamily="34" charset="0"/>
              </a:rPr>
              <a:t>L’information circule en amont, en aval et dans tout le système.</a:t>
            </a:r>
            <a:endParaRPr lang="en-CA" dirty="0"/>
          </a:p>
        </p:txBody>
      </p:sp>
      <p:pic>
        <p:nvPicPr>
          <p:cNvPr id="3" name="Picture 2" descr="A diagram of a company&#10;&#10;Description automatically generated">
            <a:extLst>
              <a:ext uri="{FF2B5EF4-FFF2-40B4-BE49-F238E27FC236}">
                <a16:creationId xmlns:a16="http://schemas.microsoft.com/office/drawing/2014/main" id="{C495370E-5246-47F8-FC15-ECC58285A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04" y="645237"/>
            <a:ext cx="3703016" cy="5095350"/>
          </a:xfrm>
          <a:prstGeom prst="rect">
            <a:avLst/>
          </a:prstGeom>
        </p:spPr>
      </p:pic>
    </p:spTree>
    <p:extLst>
      <p:ext uri="{BB962C8B-B14F-4D97-AF65-F5344CB8AC3E}">
        <p14:creationId xmlns:p14="http://schemas.microsoft.com/office/powerpoint/2010/main" val="844026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31E1FA-E19B-4D6D-B294-B130692F5BC1}"/>
              </a:ext>
            </a:extLst>
          </p:cNvPr>
          <p:cNvSpPr txBox="1"/>
          <p:nvPr/>
        </p:nvSpPr>
        <p:spPr>
          <a:xfrm>
            <a:off x="6279151" y="760994"/>
            <a:ext cx="5689330" cy="5097518"/>
          </a:xfrm>
          <a:prstGeom prst="rect">
            <a:avLst/>
          </a:prstGeom>
          <a:solidFill>
            <a:schemeClr val="bg1"/>
          </a:solidFill>
        </p:spPr>
        <p:txBody>
          <a:bodyPr wrap="square" rtlCol="0">
            <a:spAutoFit/>
          </a:bodyPr>
          <a:lstStyle/>
          <a:p>
            <a:endParaRPr lang="en-CA"/>
          </a:p>
        </p:txBody>
      </p:sp>
      <p:sp>
        <p:nvSpPr>
          <p:cNvPr id="8" name="Arrow: Down 7">
            <a:extLst>
              <a:ext uri="{FF2B5EF4-FFF2-40B4-BE49-F238E27FC236}">
                <a16:creationId xmlns:a16="http://schemas.microsoft.com/office/drawing/2014/main" id="{6E80A37B-005D-43F7-BD1B-5F62C288820B}"/>
              </a:ext>
            </a:extLst>
          </p:cNvPr>
          <p:cNvSpPr/>
          <p:nvPr/>
        </p:nvSpPr>
        <p:spPr>
          <a:xfrm>
            <a:off x="8439414" y="357509"/>
            <a:ext cx="1418897" cy="6364364"/>
          </a:xfrm>
          <a:prstGeom prst="downArrow">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2D380729-0E87-470C-B0A4-8BBC7A6C9FC2}"/>
              </a:ext>
            </a:extLst>
          </p:cNvPr>
          <p:cNvSpPr txBox="1"/>
          <p:nvPr/>
        </p:nvSpPr>
        <p:spPr>
          <a:xfrm>
            <a:off x="6715329" y="1344184"/>
            <a:ext cx="4867070" cy="1477328"/>
          </a:xfrm>
          <a:prstGeom prst="rect">
            <a:avLst/>
          </a:prstGeom>
          <a:solidFill>
            <a:srgbClr val="E6D5F3"/>
          </a:solidFill>
        </p:spPr>
        <p:txBody>
          <a:bodyPr wrap="square" rtlCol="0">
            <a:spAutoFit/>
          </a:bodyPr>
          <a:lstStyle/>
          <a:p>
            <a:r>
              <a:rPr lang="en-CA" dirty="0" err="1">
                <a:latin typeface="Arial" panose="020B0604020202020204" pitchFamily="34" charset="0"/>
                <a:cs typeface="Arial" panose="020B0604020202020204" pitchFamily="34" charset="0"/>
              </a:rPr>
              <a:t>Investissement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fédéral</a:t>
            </a:r>
            <a:r>
              <a:rPr lang="en-CA" dirty="0">
                <a:latin typeface="Arial" panose="020B0604020202020204" pitchFamily="34" charset="0"/>
                <a:cs typeface="Arial" panose="020B0604020202020204" pitchFamily="34" charset="0"/>
              </a:rPr>
              <a:t> </a:t>
            </a:r>
          </a:p>
          <a:p>
            <a:r>
              <a:rPr lang="en-CA" b="1" dirty="0">
                <a:latin typeface="Arial" panose="020B0604020202020204" pitchFamily="34" charset="0"/>
                <a:cs typeface="Arial" panose="020B0604020202020204" pitchFamily="34" charset="0"/>
              </a:rPr>
              <a:t>9,5M $ </a:t>
            </a:r>
            <a:r>
              <a:rPr lang="en-CA" b="1" dirty="0" err="1">
                <a:latin typeface="Arial" panose="020B0604020202020204" pitchFamily="34" charset="0"/>
                <a:cs typeface="Arial" panose="020B0604020202020204" pitchFamily="34" charset="0"/>
              </a:rPr>
              <a:t>en</a:t>
            </a:r>
            <a:r>
              <a:rPr lang="en-CA" b="1" dirty="0">
                <a:latin typeface="Arial" panose="020B0604020202020204" pitchFamily="34" charset="0"/>
                <a:cs typeface="Arial" panose="020B0604020202020204" pitchFamily="34" charset="0"/>
              </a:rPr>
              <a:t> </a:t>
            </a:r>
            <a:r>
              <a:rPr lang="en-CA" b="1" dirty="0" err="1">
                <a:latin typeface="Arial" panose="020B0604020202020204" pitchFamily="34" charset="0"/>
                <a:cs typeface="Arial" panose="020B0604020202020204" pitchFamily="34" charset="0"/>
              </a:rPr>
              <a:t>financement</a:t>
            </a:r>
            <a:r>
              <a:rPr lang="en-CA" b="1" dirty="0">
                <a:latin typeface="Arial" panose="020B0604020202020204" pitchFamily="34" charset="0"/>
                <a:cs typeface="Arial" panose="020B0604020202020204" pitchFamily="34" charset="0"/>
              </a:rPr>
              <a:t> </a:t>
            </a:r>
            <a:r>
              <a:rPr lang="en-CA" b="1" dirty="0" err="1">
                <a:latin typeface="Arial" panose="020B0604020202020204" pitchFamily="34" charset="0"/>
                <a:cs typeface="Arial" panose="020B0604020202020204" pitchFamily="34" charset="0"/>
              </a:rPr>
              <a:t>annuel</a:t>
            </a:r>
            <a:endParaRPr lang="en-CA" b="1" dirty="0">
              <a:latin typeface="Arial" panose="020B0604020202020204" pitchFamily="34" charset="0"/>
              <a:cs typeface="Arial" panose="020B0604020202020204" pitchFamily="34" charset="0"/>
            </a:endParaRPr>
          </a:p>
          <a:p>
            <a:r>
              <a:rPr lang="en-CA" dirty="0">
                <a:effectLst/>
                <a:latin typeface="Arial" panose="020B0604020202020204" pitchFamily="34" charset="0"/>
                <a:ea typeface="Times New Roman" panose="02020603050405020304" pitchFamily="18" charset="0"/>
                <a:cs typeface="Arial" panose="020B0604020202020204" pitchFamily="34" charset="0"/>
              </a:rPr>
              <a:t>-3M $ </a:t>
            </a:r>
            <a:r>
              <a:rPr lang="en-CA" dirty="0" err="1">
                <a:effectLst/>
                <a:latin typeface="Arial" panose="020B0604020202020204" pitchFamily="34" charset="0"/>
                <a:ea typeface="Times New Roman" panose="02020603050405020304" pitchFamily="18" charset="0"/>
                <a:cs typeface="Arial" panose="020B0604020202020204" pitchFamily="34" charset="0"/>
              </a:rPr>
              <a:t>en</a:t>
            </a:r>
            <a:r>
              <a:rPr lang="en-CA" dirty="0">
                <a:effectLst/>
                <a:latin typeface="Arial" panose="020B0604020202020204" pitchFamily="34" charset="0"/>
                <a:ea typeface="Times New Roman" panose="02020603050405020304" pitchFamily="18" charset="0"/>
                <a:cs typeface="Arial" panose="020B0604020202020204" pitchFamily="34" charset="0"/>
              </a:rPr>
              <a:t> </a:t>
            </a:r>
            <a:r>
              <a:rPr lang="en-CA" dirty="0" err="1">
                <a:effectLst/>
                <a:latin typeface="Arial" panose="020B0604020202020204" pitchFamily="34" charset="0"/>
                <a:ea typeface="Times New Roman" panose="02020603050405020304" pitchFamily="18" charset="0"/>
                <a:cs typeface="Arial" panose="020B0604020202020204" pitchFamily="34" charset="0"/>
              </a:rPr>
              <a:t>financement</a:t>
            </a:r>
            <a:r>
              <a:rPr lang="en-CA" dirty="0">
                <a:effectLst/>
                <a:latin typeface="Arial" panose="020B0604020202020204" pitchFamily="34" charset="0"/>
                <a:ea typeface="Times New Roman" panose="02020603050405020304" pitchFamily="18" charset="0"/>
                <a:cs typeface="Arial" panose="020B0604020202020204" pitchFamily="34" charset="0"/>
              </a:rPr>
              <a:t> de base pour le </a:t>
            </a:r>
            <a:r>
              <a:rPr lang="en-CA" dirty="0" err="1">
                <a:effectLst/>
                <a:latin typeface="Arial" panose="020B0604020202020204" pitchFamily="34" charset="0"/>
                <a:ea typeface="Times New Roman" panose="02020603050405020304" pitchFamily="18" charset="0"/>
                <a:cs typeface="Arial" panose="020B0604020202020204" pitchFamily="34" charset="0"/>
              </a:rPr>
              <a:t>Réseau</a:t>
            </a:r>
            <a:r>
              <a:rPr lang="en-CA" dirty="0">
                <a:effectLst/>
                <a:latin typeface="Arial" panose="020B0604020202020204" pitchFamily="34" charset="0"/>
                <a:ea typeface="Times New Roman" panose="02020603050405020304" pitchFamily="18" charset="0"/>
                <a:cs typeface="Arial" panose="020B0604020202020204" pitchFamily="34" charset="0"/>
              </a:rPr>
              <a:t> </a:t>
            </a:r>
            <a:r>
              <a:rPr lang="en-CA" dirty="0" err="1">
                <a:effectLst/>
                <a:latin typeface="Arial" panose="020B0604020202020204" pitchFamily="34" charset="0"/>
                <a:ea typeface="Times New Roman" panose="02020603050405020304" pitchFamily="18" charset="0"/>
                <a:cs typeface="Arial" panose="020B0604020202020204" pitchFamily="34" charset="0"/>
              </a:rPr>
              <a:t>canadien</a:t>
            </a:r>
            <a:r>
              <a:rPr lang="en-CA" dirty="0">
                <a:effectLst/>
                <a:latin typeface="Arial" panose="020B0604020202020204" pitchFamily="34" charset="0"/>
                <a:ea typeface="Times New Roman" panose="02020603050405020304" pitchFamily="18" charset="0"/>
                <a:cs typeface="Arial" panose="020B0604020202020204" pitchFamily="34" charset="0"/>
              </a:rPr>
              <a:t> </a:t>
            </a:r>
          </a:p>
          <a:p>
            <a:r>
              <a:rPr lang="en-CA" dirty="0">
                <a:effectLst/>
                <a:latin typeface="Arial" panose="020B0604020202020204" pitchFamily="34" charset="0"/>
                <a:ea typeface="Times New Roman" panose="02020603050405020304" pitchFamily="18" charset="0"/>
                <a:cs typeface="Arial" panose="020B0604020202020204" pitchFamily="34" charset="0"/>
              </a:rPr>
              <a:t>-6,5M $ pour les initiatives des P/T </a:t>
            </a:r>
            <a:endParaRPr lang="en-CA"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532E294-0457-4242-A248-8C4831576F71}"/>
              </a:ext>
            </a:extLst>
          </p:cNvPr>
          <p:cNvSpPr txBox="1"/>
          <p:nvPr/>
        </p:nvSpPr>
        <p:spPr>
          <a:xfrm>
            <a:off x="6715328" y="3039327"/>
            <a:ext cx="4867071" cy="1231106"/>
          </a:xfrm>
          <a:prstGeom prst="rect">
            <a:avLst/>
          </a:prstGeom>
          <a:solidFill>
            <a:schemeClr val="accent6">
              <a:lumMod val="40000"/>
              <a:lumOff val="60000"/>
            </a:schemeClr>
          </a:solidFill>
        </p:spPr>
        <p:txBody>
          <a:bodyPr wrap="square" rtlCol="0">
            <a:spAutoFit/>
          </a:bodyPr>
          <a:lstStyle/>
          <a:p>
            <a:r>
              <a:rPr lang="en-CA" dirty="0" err="1"/>
              <a:t>Investissement</a:t>
            </a:r>
            <a:r>
              <a:rPr lang="en-CA" dirty="0"/>
              <a:t> Provincial-Territorial </a:t>
            </a:r>
          </a:p>
          <a:p>
            <a:r>
              <a:rPr lang="en-US" sz="2000" b="1" dirty="0"/>
              <a:t>2.5M $ </a:t>
            </a:r>
            <a:r>
              <a:rPr lang="en-US" sz="2000" b="1" dirty="0" err="1"/>
              <a:t>investissement</a:t>
            </a:r>
            <a:r>
              <a:rPr lang="en-US" sz="2000" b="1" dirty="0"/>
              <a:t> </a:t>
            </a:r>
            <a:r>
              <a:rPr lang="en-US" sz="2000" b="1" dirty="0" err="1"/>
              <a:t>annuel</a:t>
            </a:r>
            <a:r>
              <a:rPr lang="en-US" sz="2000" b="1" dirty="0"/>
              <a:t> </a:t>
            </a:r>
          </a:p>
          <a:p>
            <a:r>
              <a:rPr lang="en-US" dirty="0"/>
              <a:t>700K $ </a:t>
            </a:r>
            <a:r>
              <a:rPr lang="en-US" dirty="0" err="1"/>
              <a:t>financement</a:t>
            </a:r>
            <a:r>
              <a:rPr lang="en-US" dirty="0"/>
              <a:t> de base pour les reseaux P/T </a:t>
            </a:r>
          </a:p>
          <a:p>
            <a:r>
              <a:rPr lang="en-US" dirty="0"/>
              <a:t>1.8M $ pour les initiatives des </a:t>
            </a:r>
            <a:r>
              <a:rPr lang="en-US" dirty="0" err="1"/>
              <a:t>réseaux</a:t>
            </a:r>
            <a:r>
              <a:rPr lang="en-US" dirty="0"/>
              <a:t> </a:t>
            </a:r>
            <a:r>
              <a:rPr lang="en-US" dirty="0" err="1"/>
              <a:t>locaux</a:t>
            </a:r>
            <a:endParaRPr lang="en-CA" dirty="0"/>
          </a:p>
        </p:txBody>
      </p:sp>
      <p:sp>
        <p:nvSpPr>
          <p:cNvPr id="7" name="TextBox 6">
            <a:extLst>
              <a:ext uri="{FF2B5EF4-FFF2-40B4-BE49-F238E27FC236}">
                <a16:creationId xmlns:a16="http://schemas.microsoft.com/office/drawing/2014/main" id="{C37AF9D9-D810-4C56-872D-1E1A8B6DF7AE}"/>
              </a:ext>
            </a:extLst>
          </p:cNvPr>
          <p:cNvSpPr txBox="1"/>
          <p:nvPr/>
        </p:nvSpPr>
        <p:spPr>
          <a:xfrm>
            <a:off x="6715329" y="4648379"/>
            <a:ext cx="4867070" cy="954107"/>
          </a:xfrm>
          <a:prstGeom prst="rect">
            <a:avLst/>
          </a:prstGeom>
          <a:solidFill>
            <a:schemeClr val="accent2">
              <a:lumMod val="20000"/>
              <a:lumOff val="80000"/>
            </a:schemeClr>
          </a:solidFill>
        </p:spPr>
        <p:txBody>
          <a:bodyPr wrap="square" rtlCol="0">
            <a:spAutoFit/>
          </a:bodyPr>
          <a:lstStyle/>
          <a:p>
            <a:r>
              <a:rPr lang="en-CA" dirty="0" err="1"/>
              <a:t>Investissement</a:t>
            </a:r>
            <a:r>
              <a:rPr lang="en-CA" dirty="0"/>
              <a:t> municipal </a:t>
            </a:r>
          </a:p>
          <a:p>
            <a:r>
              <a:rPr lang="en-US" sz="2000" b="1" dirty="0"/>
              <a:t>30K $ </a:t>
            </a:r>
            <a:r>
              <a:rPr lang="en-US" sz="2000" b="1" dirty="0" err="1"/>
              <a:t>investissement</a:t>
            </a:r>
            <a:r>
              <a:rPr lang="en-US" sz="2000" b="1" dirty="0"/>
              <a:t> </a:t>
            </a:r>
            <a:r>
              <a:rPr lang="en-US" sz="2000" b="1" dirty="0" err="1"/>
              <a:t>annuel</a:t>
            </a:r>
            <a:r>
              <a:rPr lang="en-US" sz="2000" b="1" dirty="0"/>
              <a:t> </a:t>
            </a:r>
            <a:r>
              <a:rPr lang="en-US" dirty="0"/>
              <a:t>– </a:t>
            </a:r>
            <a:r>
              <a:rPr lang="en-US" dirty="0" err="1"/>
              <a:t>financement</a:t>
            </a:r>
            <a:r>
              <a:rPr lang="en-US" dirty="0"/>
              <a:t> de base pour les </a:t>
            </a:r>
            <a:r>
              <a:rPr lang="en-US" dirty="0" err="1"/>
              <a:t>réseaux</a:t>
            </a:r>
            <a:r>
              <a:rPr lang="en-US" dirty="0"/>
              <a:t> </a:t>
            </a:r>
            <a:r>
              <a:rPr lang="en-US" dirty="0" err="1"/>
              <a:t>locaux</a:t>
            </a:r>
            <a:endParaRPr lang="en-US" dirty="0"/>
          </a:p>
        </p:txBody>
      </p:sp>
      <p:sp>
        <p:nvSpPr>
          <p:cNvPr id="9" name="TextBox 8">
            <a:extLst>
              <a:ext uri="{FF2B5EF4-FFF2-40B4-BE49-F238E27FC236}">
                <a16:creationId xmlns:a16="http://schemas.microsoft.com/office/drawing/2014/main" id="{0449A54F-AF57-449E-AE7D-9C39F927EAC4}"/>
              </a:ext>
            </a:extLst>
          </p:cNvPr>
          <p:cNvSpPr txBox="1"/>
          <p:nvPr/>
        </p:nvSpPr>
        <p:spPr>
          <a:xfrm>
            <a:off x="6096000" y="20541"/>
            <a:ext cx="5384530" cy="1200329"/>
          </a:xfrm>
          <a:prstGeom prst="rect">
            <a:avLst/>
          </a:prstGeom>
          <a:solidFill>
            <a:schemeClr val="bg1"/>
          </a:solidFill>
        </p:spPr>
        <p:txBody>
          <a:bodyPr wrap="square" rtlCol="0">
            <a:spAutoFit/>
          </a:bodyPr>
          <a:lstStyle/>
          <a:p>
            <a:pPr algn="ctr"/>
            <a:r>
              <a:rPr lang="fr-CA" sz="2400" b="1" dirty="0"/>
              <a:t>Nous avons estimé les coûts de maintien de l'infrastructure pancanadienne des réseaux</a:t>
            </a:r>
            <a:endParaRPr lang="en-CA" sz="2400" b="1" dirty="0"/>
          </a:p>
        </p:txBody>
      </p:sp>
      <p:pic>
        <p:nvPicPr>
          <p:cNvPr id="13" name="Picture 12" descr="A diagram of a company&#10;&#10;Description automatically generated">
            <a:extLst>
              <a:ext uri="{FF2B5EF4-FFF2-40B4-BE49-F238E27FC236}">
                <a16:creationId xmlns:a16="http://schemas.microsoft.com/office/drawing/2014/main" id="{7C4BDEB6-3FEA-3E22-334C-B5B382F42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08" y="521568"/>
            <a:ext cx="4242892" cy="5838220"/>
          </a:xfrm>
          <a:prstGeom prst="rect">
            <a:avLst/>
          </a:prstGeom>
        </p:spPr>
      </p:pic>
    </p:spTree>
    <p:extLst>
      <p:ext uri="{BB962C8B-B14F-4D97-AF65-F5344CB8AC3E}">
        <p14:creationId xmlns:p14="http://schemas.microsoft.com/office/powerpoint/2010/main" val="205681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5EBFE0CA-62C3-4CE8-A598-02DE971AE64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946959" y="-741073"/>
            <a:ext cx="8259105" cy="6282325"/>
          </a:xfrm>
          <a:prstGeom prst="rect">
            <a:avLst/>
          </a:prstGeom>
        </p:spPr>
      </p:pic>
      <p:sp>
        <p:nvSpPr>
          <p:cNvPr id="17" name="TextBox 16">
            <a:extLst>
              <a:ext uri="{FF2B5EF4-FFF2-40B4-BE49-F238E27FC236}">
                <a16:creationId xmlns:a16="http://schemas.microsoft.com/office/drawing/2014/main" id="{BBDB1884-2149-4DD3-B4BF-C643DB02F659}"/>
              </a:ext>
            </a:extLst>
          </p:cNvPr>
          <p:cNvSpPr txBox="1"/>
          <p:nvPr/>
        </p:nvSpPr>
        <p:spPr>
          <a:xfrm>
            <a:off x="9886234" y="1481574"/>
            <a:ext cx="2303226" cy="369332"/>
          </a:xfrm>
          <a:prstGeom prst="rect">
            <a:avLst/>
          </a:prstGeom>
          <a:solidFill>
            <a:schemeClr val="accent6">
              <a:lumMod val="20000"/>
              <a:lumOff val="80000"/>
            </a:schemeClr>
          </a:solidFill>
        </p:spPr>
        <p:txBody>
          <a:bodyPr wrap="square" rtlCol="0">
            <a:spAutoFit/>
          </a:bodyPr>
          <a:lstStyle/>
          <a:p>
            <a:pPr algn="ctr"/>
            <a:r>
              <a:rPr lang="en-CA" dirty="0"/>
              <a:t>NOUVELLE ÉCOSSE</a:t>
            </a:r>
          </a:p>
        </p:txBody>
      </p:sp>
      <p:sp>
        <p:nvSpPr>
          <p:cNvPr id="21" name="TextBox 20">
            <a:extLst>
              <a:ext uri="{FF2B5EF4-FFF2-40B4-BE49-F238E27FC236}">
                <a16:creationId xmlns:a16="http://schemas.microsoft.com/office/drawing/2014/main" id="{ADDA3009-101B-45B4-AB47-5460EE5CB046}"/>
              </a:ext>
            </a:extLst>
          </p:cNvPr>
          <p:cNvSpPr txBox="1"/>
          <p:nvPr/>
        </p:nvSpPr>
        <p:spPr>
          <a:xfrm>
            <a:off x="9898380" y="1822743"/>
            <a:ext cx="2523124" cy="923330"/>
          </a:xfrm>
          <a:prstGeom prst="rect">
            <a:avLst/>
          </a:prstGeom>
          <a:solidFill>
            <a:schemeClr val="bg1"/>
          </a:solidFill>
          <a:ln>
            <a:solidFill>
              <a:schemeClr val="bg2">
                <a:lumMod val="90000"/>
              </a:schemeClr>
            </a:solidFill>
          </a:ln>
        </p:spPr>
        <p:txBody>
          <a:bodyPr wrap="square" rtlCol="0">
            <a:spAutoFit/>
          </a:bodyPr>
          <a:lstStyle/>
          <a:p>
            <a:pPr marL="285750" indent="-285750">
              <a:buFont typeface="Wingdings" panose="05000000000000000000" pitchFamily="2" charset="2"/>
              <a:buChar char="ü"/>
            </a:pPr>
            <a:r>
              <a:rPr lang="en-CA" dirty="0" err="1"/>
              <a:t>Stratégie</a:t>
            </a:r>
            <a:r>
              <a:rPr lang="en-CA" dirty="0"/>
              <a:t> AA</a:t>
            </a:r>
          </a:p>
          <a:p>
            <a:r>
              <a:rPr lang="en-CA" dirty="0">
                <a:solidFill>
                  <a:srgbClr val="FF0000"/>
                </a:solidFill>
              </a:rPr>
              <a:t>X   Réseau provincial </a:t>
            </a:r>
          </a:p>
          <a:p>
            <a:r>
              <a:rPr lang="en-CA" dirty="0">
                <a:solidFill>
                  <a:srgbClr val="FF0000"/>
                </a:solidFill>
              </a:rPr>
              <a:t>X   </a:t>
            </a:r>
            <a:r>
              <a:rPr lang="en-CA" dirty="0" err="1">
                <a:solidFill>
                  <a:srgbClr val="FF0000"/>
                </a:solidFill>
              </a:rPr>
              <a:t>Financement</a:t>
            </a:r>
            <a:r>
              <a:rPr lang="en-CA" dirty="0">
                <a:solidFill>
                  <a:srgbClr val="FF0000"/>
                </a:solidFill>
              </a:rPr>
              <a:t> </a:t>
            </a:r>
            <a:r>
              <a:rPr lang="en-CA" dirty="0" err="1">
                <a:solidFill>
                  <a:srgbClr val="FF0000"/>
                </a:solidFill>
              </a:rPr>
              <a:t>annuel</a:t>
            </a:r>
            <a:endParaRPr lang="en-CA" dirty="0">
              <a:solidFill>
                <a:srgbClr val="FF0000"/>
              </a:solidFill>
            </a:endParaRPr>
          </a:p>
        </p:txBody>
      </p:sp>
      <p:sp>
        <p:nvSpPr>
          <p:cNvPr id="28" name="TextBox 27">
            <a:extLst>
              <a:ext uri="{FF2B5EF4-FFF2-40B4-BE49-F238E27FC236}">
                <a16:creationId xmlns:a16="http://schemas.microsoft.com/office/drawing/2014/main" id="{71573AA7-12C9-49D4-AFF2-DE06E038635D}"/>
              </a:ext>
            </a:extLst>
          </p:cNvPr>
          <p:cNvSpPr txBox="1"/>
          <p:nvPr/>
        </p:nvSpPr>
        <p:spPr>
          <a:xfrm>
            <a:off x="9886234" y="6941"/>
            <a:ext cx="2303226" cy="369332"/>
          </a:xfrm>
          <a:prstGeom prst="rect">
            <a:avLst/>
          </a:prstGeom>
          <a:solidFill>
            <a:schemeClr val="accent6">
              <a:lumMod val="20000"/>
              <a:lumOff val="80000"/>
            </a:schemeClr>
          </a:solidFill>
        </p:spPr>
        <p:txBody>
          <a:bodyPr wrap="square" rtlCol="0">
            <a:spAutoFit/>
          </a:bodyPr>
          <a:lstStyle/>
          <a:p>
            <a:pPr algn="ctr"/>
            <a:r>
              <a:rPr lang="en-CA" dirty="0"/>
              <a:t>TN &amp; LAB</a:t>
            </a:r>
          </a:p>
        </p:txBody>
      </p:sp>
      <p:sp>
        <p:nvSpPr>
          <p:cNvPr id="29" name="TextBox 28">
            <a:extLst>
              <a:ext uri="{FF2B5EF4-FFF2-40B4-BE49-F238E27FC236}">
                <a16:creationId xmlns:a16="http://schemas.microsoft.com/office/drawing/2014/main" id="{92AC8D19-4F66-4054-B512-83F29D1BD28F}"/>
              </a:ext>
            </a:extLst>
          </p:cNvPr>
          <p:cNvSpPr txBox="1"/>
          <p:nvPr/>
        </p:nvSpPr>
        <p:spPr>
          <a:xfrm>
            <a:off x="9898380" y="414387"/>
            <a:ext cx="2598420" cy="923330"/>
          </a:xfrm>
          <a:prstGeom prst="rect">
            <a:avLst/>
          </a:prstGeom>
          <a:solidFill>
            <a:schemeClr val="bg1"/>
          </a:solidFill>
          <a:ln>
            <a:solidFill>
              <a:schemeClr val="bg2">
                <a:lumMod val="90000"/>
              </a:schemeClr>
            </a:solidFill>
          </a:ln>
        </p:spPr>
        <p:txBody>
          <a:bodyPr wrap="square" rtlCol="0">
            <a:spAutoFit/>
          </a:bodyPr>
          <a:lstStyle/>
          <a:p>
            <a:pPr marL="285750" indent="-285750">
              <a:buFont typeface="Wingdings" panose="05000000000000000000" pitchFamily="2" charset="2"/>
              <a:buChar char="ü"/>
            </a:pPr>
            <a:r>
              <a:rPr lang="en-CA" dirty="0" err="1"/>
              <a:t>Stratégie</a:t>
            </a:r>
            <a:r>
              <a:rPr lang="en-CA" dirty="0"/>
              <a:t> AA</a:t>
            </a:r>
          </a:p>
          <a:p>
            <a:pPr marL="285750" indent="-285750">
              <a:buFont typeface="Wingdings" panose="05000000000000000000" pitchFamily="2" charset="2"/>
              <a:buChar char="ü"/>
            </a:pPr>
            <a:r>
              <a:rPr lang="en-CA" dirty="0"/>
              <a:t>Réseau provincial</a:t>
            </a:r>
          </a:p>
          <a:p>
            <a:r>
              <a:rPr lang="en-CA" dirty="0">
                <a:solidFill>
                  <a:srgbClr val="FF0000"/>
                </a:solidFill>
              </a:rPr>
              <a:t>X   </a:t>
            </a:r>
            <a:r>
              <a:rPr lang="en-CA" dirty="0" err="1">
                <a:solidFill>
                  <a:srgbClr val="FF0000"/>
                </a:solidFill>
              </a:rPr>
              <a:t>Financement</a:t>
            </a:r>
            <a:r>
              <a:rPr lang="en-CA" dirty="0">
                <a:solidFill>
                  <a:srgbClr val="FF0000"/>
                </a:solidFill>
              </a:rPr>
              <a:t> </a:t>
            </a:r>
            <a:r>
              <a:rPr lang="en-CA" dirty="0" err="1">
                <a:solidFill>
                  <a:srgbClr val="FF0000"/>
                </a:solidFill>
              </a:rPr>
              <a:t>annuel</a:t>
            </a:r>
            <a:endParaRPr lang="en-CA" dirty="0">
              <a:solidFill>
                <a:srgbClr val="FF0000"/>
              </a:solidFill>
            </a:endParaRPr>
          </a:p>
        </p:txBody>
      </p:sp>
      <p:sp>
        <p:nvSpPr>
          <p:cNvPr id="31" name="TextBox 30">
            <a:extLst>
              <a:ext uri="{FF2B5EF4-FFF2-40B4-BE49-F238E27FC236}">
                <a16:creationId xmlns:a16="http://schemas.microsoft.com/office/drawing/2014/main" id="{6DFF3EFB-32A9-4072-B6AC-5B9707FB4AFB}"/>
              </a:ext>
            </a:extLst>
          </p:cNvPr>
          <p:cNvSpPr txBox="1"/>
          <p:nvPr/>
        </p:nvSpPr>
        <p:spPr>
          <a:xfrm>
            <a:off x="9898380" y="2796097"/>
            <a:ext cx="2303226" cy="369332"/>
          </a:xfrm>
          <a:prstGeom prst="rect">
            <a:avLst/>
          </a:prstGeom>
          <a:solidFill>
            <a:schemeClr val="accent6">
              <a:lumMod val="20000"/>
              <a:lumOff val="80000"/>
            </a:schemeClr>
          </a:solidFill>
        </p:spPr>
        <p:txBody>
          <a:bodyPr wrap="square" rtlCol="0">
            <a:spAutoFit/>
          </a:bodyPr>
          <a:lstStyle/>
          <a:p>
            <a:pPr algn="ctr"/>
            <a:r>
              <a:rPr lang="en-CA" dirty="0"/>
              <a:t>IPE</a:t>
            </a:r>
          </a:p>
        </p:txBody>
      </p:sp>
      <p:sp>
        <p:nvSpPr>
          <p:cNvPr id="32" name="TextBox 31">
            <a:extLst>
              <a:ext uri="{FF2B5EF4-FFF2-40B4-BE49-F238E27FC236}">
                <a16:creationId xmlns:a16="http://schemas.microsoft.com/office/drawing/2014/main" id="{0217C6C3-80F3-41E9-B176-FBA0F1A75CEB}"/>
              </a:ext>
            </a:extLst>
          </p:cNvPr>
          <p:cNvSpPr txBox="1"/>
          <p:nvPr/>
        </p:nvSpPr>
        <p:spPr>
          <a:xfrm>
            <a:off x="9910526" y="3170509"/>
            <a:ext cx="2291080" cy="923330"/>
          </a:xfrm>
          <a:prstGeom prst="rect">
            <a:avLst/>
          </a:prstGeom>
          <a:solidFill>
            <a:schemeClr val="bg1"/>
          </a:solidFill>
          <a:ln>
            <a:solidFill>
              <a:schemeClr val="bg2">
                <a:lumMod val="90000"/>
              </a:schemeClr>
            </a:solidFill>
          </a:ln>
        </p:spPr>
        <p:txBody>
          <a:bodyPr wrap="square" rtlCol="0">
            <a:spAutoFit/>
          </a:bodyPr>
          <a:lstStyle/>
          <a:p>
            <a:r>
              <a:rPr lang="en-CA" dirty="0">
                <a:solidFill>
                  <a:srgbClr val="FF0000"/>
                </a:solidFill>
              </a:rPr>
              <a:t>X  </a:t>
            </a:r>
            <a:r>
              <a:rPr lang="en-CA" dirty="0" err="1">
                <a:solidFill>
                  <a:srgbClr val="FF0000"/>
                </a:solidFill>
              </a:rPr>
              <a:t>Stratégie</a:t>
            </a:r>
            <a:r>
              <a:rPr lang="en-CA" dirty="0">
                <a:solidFill>
                  <a:srgbClr val="FF0000"/>
                </a:solidFill>
              </a:rPr>
              <a:t> AA</a:t>
            </a:r>
          </a:p>
          <a:p>
            <a:r>
              <a:rPr lang="en-CA" dirty="0">
                <a:solidFill>
                  <a:srgbClr val="FF0000"/>
                </a:solidFill>
              </a:rPr>
              <a:t>X  Réseau provincial   X </a:t>
            </a:r>
            <a:r>
              <a:rPr lang="en-CA" dirty="0" err="1">
                <a:solidFill>
                  <a:srgbClr val="FF0000"/>
                </a:solidFill>
              </a:rPr>
              <a:t>Financement</a:t>
            </a:r>
            <a:r>
              <a:rPr lang="en-CA" dirty="0">
                <a:solidFill>
                  <a:srgbClr val="FF0000"/>
                </a:solidFill>
              </a:rPr>
              <a:t> </a:t>
            </a:r>
            <a:r>
              <a:rPr lang="en-CA" dirty="0" err="1">
                <a:solidFill>
                  <a:srgbClr val="FF0000"/>
                </a:solidFill>
              </a:rPr>
              <a:t>annuel</a:t>
            </a:r>
            <a:endParaRPr lang="en-CA" dirty="0">
              <a:solidFill>
                <a:srgbClr val="FF0000"/>
              </a:solidFill>
            </a:endParaRPr>
          </a:p>
        </p:txBody>
      </p:sp>
      <p:sp>
        <p:nvSpPr>
          <p:cNvPr id="34" name="TextBox 33">
            <a:extLst>
              <a:ext uri="{FF2B5EF4-FFF2-40B4-BE49-F238E27FC236}">
                <a16:creationId xmlns:a16="http://schemas.microsoft.com/office/drawing/2014/main" id="{15187BC3-C968-4671-982D-4F8E01E1B982}"/>
              </a:ext>
            </a:extLst>
          </p:cNvPr>
          <p:cNvSpPr txBox="1"/>
          <p:nvPr/>
        </p:nvSpPr>
        <p:spPr>
          <a:xfrm>
            <a:off x="9873695" y="4152104"/>
            <a:ext cx="2485731" cy="369332"/>
          </a:xfrm>
          <a:prstGeom prst="rect">
            <a:avLst/>
          </a:prstGeom>
          <a:solidFill>
            <a:schemeClr val="accent6">
              <a:lumMod val="20000"/>
              <a:lumOff val="80000"/>
            </a:schemeClr>
          </a:solidFill>
        </p:spPr>
        <p:txBody>
          <a:bodyPr wrap="square" rtlCol="0">
            <a:spAutoFit/>
          </a:bodyPr>
          <a:lstStyle/>
          <a:p>
            <a:pPr algn="ctr"/>
            <a:r>
              <a:rPr lang="en-CA" dirty="0"/>
              <a:t>NOUVEAU-BRUNSWICK</a:t>
            </a:r>
          </a:p>
        </p:txBody>
      </p:sp>
      <p:sp>
        <p:nvSpPr>
          <p:cNvPr id="35" name="TextBox 34">
            <a:extLst>
              <a:ext uri="{FF2B5EF4-FFF2-40B4-BE49-F238E27FC236}">
                <a16:creationId xmlns:a16="http://schemas.microsoft.com/office/drawing/2014/main" id="{AF2F0F6F-2499-4BED-BF56-C2BB45A1FAB5}"/>
              </a:ext>
            </a:extLst>
          </p:cNvPr>
          <p:cNvSpPr txBox="1"/>
          <p:nvPr/>
        </p:nvSpPr>
        <p:spPr>
          <a:xfrm>
            <a:off x="9934817" y="4521436"/>
            <a:ext cx="2424607" cy="923330"/>
          </a:xfrm>
          <a:prstGeom prst="rect">
            <a:avLst/>
          </a:prstGeom>
          <a:solidFill>
            <a:schemeClr val="bg1"/>
          </a:solidFill>
          <a:ln>
            <a:solidFill>
              <a:schemeClr val="bg2">
                <a:lumMod val="90000"/>
              </a:schemeClr>
            </a:solidFill>
          </a:ln>
        </p:spPr>
        <p:txBody>
          <a:bodyPr wrap="square" rtlCol="0">
            <a:spAutoFit/>
          </a:bodyPr>
          <a:lstStyle/>
          <a:p>
            <a:r>
              <a:rPr lang="en-CA" dirty="0">
                <a:solidFill>
                  <a:srgbClr val="FF0000"/>
                </a:solidFill>
              </a:rPr>
              <a:t>X  </a:t>
            </a:r>
            <a:r>
              <a:rPr lang="en-CA" dirty="0" err="1">
                <a:solidFill>
                  <a:srgbClr val="FF0000"/>
                </a:solidFill>
              </a:rPr>
              <a:t>Stratégie</a:t>
            </a:r>
            <a:r>
              <a:rPr lang="en-CA" dirty="0">
                <a:solidFill>
                  <a:srgbClr val="FF0000"/>
                </a:solidFill>
              </a:rPr>
              <a:t> AA</a:t>
            </a:r>
          </a:p>
          <a:p>
            <a:r>
              <a:rPr lang="en-CA" dirty="0">
                <a:solidFill>
                  <a:srgbClr val="FF0000"/>
                </a:solidFill>
              </a:rPr>
              <a:t>X  Réseau provincial               X  </a:t>
            </a:r>
            <a:r>
              <a:rPr lang="en-CA" dirty="0" err="1">
                <a:solidFill>
                  <a:srgbClr val="FF0000"/>
                </a:solidFill>
              </a:rPr>
              <a:t>Financement</a:t>
            </a:r>
            <a:r>
              <a:rPr lang="en-CA" dirty="0">
                <a:solidFill>
                  <a:srgbClr val="FF0000"/>
                </a:solidFill>
              </a:rPr>
              <a:t> </a:t>
            </a:r>
            <a:r>
              <a:rPr lang="en-CA" dirty="0" err="1">
                <a:solidFill>
                  <a:srgbClr val="FF0000"/>
                </a:solidFill>
              </a:rPr>
              <a:t>annuel</a:t>
            </a:r>
            <a:endParaRPr lang="en-CA" dirty="0">
              <a:solidFill>
                <a:srgbClr val="FF0000"/>
              </a:solidFill>
            </a:endParaRPr>
          </a:p>
        </p:txBody>
      </p:sp>
      <p:sp>
        <p:nvSpPr>
          <p:cNvPr id="37" name="TextBox 36">
            <a:extLst>
              <a:ext uri="{FF2B5EF4-FFF2-40B4-BE49-F238E27FC236}">
                <a16:creationId xmlns:a16="http://schemas.microsoft.com/office/drawing/2014/main" id="{A7B09C4E-5F33-4AF5-AE3C-97CF4082D38E}"/>
              </a:ext>
            </a:extLst>
          </p:cNvPr>
          <p:cNvSpPr txBox="1"/>
          <p:nvPr/>
        </p:nvSpPr>
        <p:spPr>
          <a:xfrm>
            <a:off x="9934817" y="5508111"/>
            <a:ext cx="2244081" cy="369332"/>
          </a:xfrm>
          <a:prstGeom prst="rect">
            <a:avLst/>
          </a:prstGeom>
          <a:solidFill>
            <a:schemeClr val="accent6">
              <a:lumMod val="20000"/>
              <a:lumOff val="80000"/>
            </a:schemeClr>
          </a:solidFill>
        </p:spPr>
        <p:txBody>
          <a:bodyPr wrap="square" rtlCol="0">
            <a:spAutoFit/>
          </a:bodyPr>
          <a:lstStyle/>
          <a:p>
            <a:pPr algn="ctr"/>
            <a:r>
              <a:rPr lang="en-CA" dirty="0"/>
              <a:t>QUÉBEC </a:t>
            </a:r>
          </a:p>
        </p:txBody>
      </p:sp>
      <p:sp>
        <p:nvSpPr>
          <p:cNvPr id="38" name="TextBox 37">
            <a:extLst>
              <a:ext uri="{FF2B5EF4-FFF2-40B4-BE49-F238E27FC236}">
                <a16:creationId xmlns:a16="http://schemas.microsoft.com/office/drawing/2014/main" id="{1C675674-73F7-4BF7-9496-65C260DFEF80}"/>
              </a:ext>
            </a:extLst>
          </p:cNvPr>
          <p:cNvSpPr txBox="1"/>
          <p:nvPr/>
        </p:nvSpPr>
        <p:spPr>
          <a:xfrm>
            <a:off x="9924084" y="5888950"/>
            <a:ext cx="2435341" cy="923330"/>
          </a:xfrm>
          <a:prstGeom prst="rect">
            <a:avLst/>
          </a:prstGeom>
          <a:solidFill>
            <a:schemeClr val="bg1"/>
          </a:solidFill>
          <a:ln>
            <a:solidFill>
              <a:schemeClr val="bg2">
                <a:lumMod val="90000"/>
              </a:schemeClr>
            </a:solidFill>
          </a:ln>
        </p:spPr>
        <p:txBody>
          <a:bodyPr wrap="square" rtlCol="0">
            <a:spAutoFit/>
          </a:bodyPr>
          <a:lstStyle/>
          <a:p>
            <a:pPr marL="285750" indent="-285750">
              <a:buFont typeface="Wingdings" panose="05000000000000000000" pitchFamily="2" charset="2"/>
              <a:buChar char="ü"/>
            </a:pPr>
            <a:r>
              <a:rPr lang="en-CA" dirty="0" err="1"/>
              <a:t>Stratégie</a:t>
            </a:r>
            <a:r>
              <a:rPr lang="en-CA" dirty="0"/>
              <a:t> AA</a:t>
            </a:r>
          </a:p>
          <a:p>
            <a:r>
              <a:rPr lang="en-CA" dirty="0">
                <a:solidFill>
                  <a:srgbClr val="FF0000"/>
                </a:solidFill>
              </a:rPr>
              <a:t>X  Réseau provincial </a:t>
            </a:r>
          </a:p>
          <a:p>
            <a:r>
              <a:rPr lang="en-CA" dirty="0">
                <a:solidFill>
                  <a:srgbClr val="FF0000"/>
                </a:solidFill>
              </a:rPr>
              <a:t>X  </a:t>
            </a:r>
            <a:r>
              <a:rPr lang="en-CA" dirty="0" err="1">
                <a:solidFill>
                  <a:srgbClr val="FF0000"/>
                </a:solidFill>
              </a:rPr>
              <a:t>Financement</a:t>
            </a:r>
            <a:r>
              <a:rPr lang="en-CA" dirty="0">
                <a:solidFill>
                  <a:srgbClr val="FF0000"/>
                </a:solidFill>
              </a:rPr>
              <a:t> </a:t>
            </a:r>
            <a:r>
              <a:rPr lang="en-CA" dirty="0" err="1">
                <a:solidFill>
                  <a:srgbClr val="FF0000"/>
                </a:solidFill>
              </a:rPr>
              <a:t>annuel</a:t>
            </a:r>
            <a:endParaRPr lang="en-CA" dirty="0">
              <a:solidFill>
                <a:srgbClr val="FF0000"/>
              </a:solidFill>
            </a:endParaRPr>
          </a:p>
        </p:txBody>
      </p:sp>
      <p:grpSp>
        <p:nvGrpSpPr>
          <p:cNvPr id="41" name="Group 40">
            <a:extLst>
              <a:ext uri="{FF2B5EF4-FFF2-40B4-BE49-F238E27FC236}">
                <a16:creationId xmlns:a16="http://schemas.microsoft.com/office/drawing/2014/main" id="{BA597D9C-A597-4904-A102-D14F7C252A8F}"/>
              </a:ext>
            </a:extLst>
          </p:cNvPr>
          <p:cNvGrpSpPr/>
          <p:nvPr/>
        </p:nvGrpSpPr>
        <p:grpSpPr>
          <a:xfrm>
            <a:off x="7505021" y="5542401"/>
            <a:ext cx="2447489" cy="1303785"/>
            <a:chOff x="5927681" y="1378696"/>
            <a:chExt cx="2447489" cy="1303785"/>
          </a:xfrm>
          <a:solidFill>
            <a:schemeClr val="accent5">
              <a:lumMod val="40000"/>
              <a:lumOff val="60000"/>
            </a:schemeClr>
          </a:solidFill>
        </p:grpSpPr>
        <p:sp>
          <p:nvSpPr>
            <p:cNvPr id="39" name="TextBox 38">
              <a:extLst>
                <a:ext uri="{FF2B5EF4-FFF2-40B4-BE49-F238E27FC236}">
                  <a16:creationId xmlns:a16="http://schemas.microsoft.com/office/drawing/2014/main" id="{F8F1E2EC-DF52-4D5E-9811-C4298E66805D}"/>
                </a:ext>
              </a:extLst>
            </p:cNvPr>
            <p:cNvSpPr txBox="1"/>
            <p:nvPr/>
          </p:nvSpPr>
          <p:spPr>
            <a:xfrm>
              <a:off x="5993130" y="1378696"/>
              <a:ext cx="2303226" cy="369332"/>
            </a:xfrm>
            <a:prstGeom prst="rect">
              <a:avLst/>
            </a:prstGeom>
            <a:solidFill>
              <a:schemeClr val="accent6">
                <a:lumMod val="20000"/>
                <a:lumOff val="80000"/>
              </a:schemeClr>
            </a:solidFill>
          </p:spPr>
          <p:txBody>
            <a:bodyPr wrap="square" rtlCol="0">
              <a:spAutoFit/>
            </a:bodyPr>
            <a:lstStyle/>
            <a:p>
              <a:pPr algn="ctr"/>
              <a:r>
                <a:rPr lang="en-CA" dirty="0"/>
                <a:t>ONTARIO</a:t>
              </a:r>
            </a:p>
          </p:txBody>
        </p:sp>
        <p:sp>
          <p:nvSpPr>
            <p:cNvPr id="40" name="TextBox 39">
              <a:extLst>
                <a:ext uri="{FF2B5EF4-FFF2-40B4-BE49-F238E27FC236}">
                  <a16:creationId xmlns:a16="http://schemas.microsoft.com/office/drawing/2014/main" id="{6BA38580-367E-432F-B7F5-BC0540D90C17}"/>
                </a:ext>
              </a:extLst>
            </p:cNvPr>
            <p:cNvSpPr txBox="1"/>
            <p:nvPr/>
          </p:nvSpPr>
          <p:spPr>
            <a:xfrm>
              <a:off x="5927681" y="1759151"/>
              <a:ext cx="2447489" cy="923330"/>
            </a:xfrm>
            <a:prstGeom prst="rect">
              <a:avLst/>
            </a:prstGeom>
            <a:solidFill>
              <a:schemeClr val="bg1"/>
            </a:solidFill>
            <a:ln>
              <a:solidFill>
                <a:schemeClr val="bg2">
                  <a:lumMod val="90000"/>
                </a:schemeClr>
              </a:solidFill>
            </a:ln>
          </p:spPr>
          <p:txBody>
            <a:bodyPr wrap="square" rtlCol="0">
              <a:spAutoFit/>
            </a:bodyPr>
            <a:lstStyle/>
            <a:p>
              <a:pPr marL="285750" indent="-285750">
                <a:buFont typeface="Wingdings" panose="05000000000000000000" pitchFamily="2" charset="2"/>
                <a:buChar char="ü"/>
              </a:pPr>
              <a:r>
                <a:rPr lang="en-CA" dirty="0" err="1"/>
                <a:t>Stratégie</a:t>
              </a:r>
              <a:r>
                <a:rPr lang="en-CA" dirty="0"/>
                <a:t> AA</a:t>
              </a:r>
            </a:p>
            <a:p>
              <a:pPr marL="285750" indent="-285750">
                <a:buFont typeface="Wingdings" panose="05000000000000000000" pitchFamily="2" charset="2"/>
                <a:buChar char="ü"/>
              </a:pPr>
              <a:r>
                <a:rPr lang="en-CA" dirty="0"/>
                <a:t>Réseau provincial </a:t>
              </a:r>
            </a:p>
            <a:p>
              <a:pPr marL="285750" indent="-285750">
                <a:buFont typeface="Wingdings" panose="05000000000000000000" pitchFamily="2" charset="2"/>
                <a:buChar char="ü"/>
              </a:pPr>
              <a:r>
                <a:rPr lang="en-CA" dirty="0" err="1"/>
                <a:t>Financement</a:t>
              </a:r>
              <a:r>
                <a:rPr lang="en-CA" dirty="0"/>
                <a:t> </a:t>
              </a:r>
              <a:r>
                <a:rPr lang="en-CA" dirty="0" err="1"/>
                <a:t>annuel</a:t>
              </a:r>
              <a:endParaRPr lang="en-CA" dirty="0"/>
            </a:p>
          </p:txBody>
        </p:sp>
      </p:grpSp>
      <p:grpSp>
        <p:nvGrpSpPr>
          <p:cNvPr id="42" name="Group 41">
            <a:extLst>
              <a:ext uri="{FF2B5EF4-FFF2-40B4-BE49-F238E27FC236}">
                <a16:creationId xmlns:a16="http://schemas.microsoft.com/office/drawing/2014/main" id="{291A4BF4-7BAD-4678-A6F8-08C39C12EB21}"/>
              </a:ext>
            </a:extLst>
          </p:cNvPr>
          <p:cNvGrpSpPr/>
          <p:nvPr/>
        </p:nvGrpSpPr>
        <p:grpSpPr>
          <a:xfrm>
            <a:off x="5057532" y="5542401"/>
            <a:ext cx="2447489" cy="1303785"/>
            <a:chOff x="5993129" y="1378696"/>
            <a:chExt cx="2447489" cy="1303785"/>
          </a:xfrm>
          <a:solidFill>
            <a:schemeClr val="accent5">
              <a:lumMod val="40000"/>
              <a:lumOff val="60000"/>
            </a:schemeClr>
          </a:solidFill>
        </p:grpSpPr>
        <p:sp>
          <p:nvSpPr>
            <p:cNvPr id="43" name="TextBox 42">
              <a:extLst>
                <a:ext uri="{FF2B5EF4-FFF2-40B4-BE49-F238E27FC236}">
                  <a16:creationId xmlns:a16="http://schemas.microsoft.com/office/drawing/2014/main" id="{96CF4BD6-8EB0-4575-85E9-D851B46FF1A7}"/>
                </a:ext>
              </a:extLst>
            </p:cNvPr>
            <p:cNvSpPr txBox="1"/>
            <p:nvPr/>
          </p:nvSpPr>
          <p:spPr>
            <a:xfrm>
              <a:off x="5993130" y="1378696"/>
              <a:ext cx="2303226" cy="369332"/>
            </a:xfrm>
            <a:prstGeom prst="rect">
              <a:avLst/>
            </a:prstGeom>
            <a:solidFill>
              <a:schemeClr val="accent6">
                <a:lumMod val="20000"/>
                <a:lumOff val="80000"/>
              </a:schemeClr>
            </a:solidFill>
          </p:spPr>
          <p:txBody>
            <a:bodyPr wrap="square" rtlCol="0">
              <a:spAutoFit/>
            </a:bodyPr>
            <a:lstStyle/>
            <a:p>
              <a:pPr algn="ctr"/>
              <a:r>
                <a:rPr lang="en-CA" dirty="0"/>
                <a:t>MANITOBA</a:t>
              </a:r>
            </a:p>
          </p:txBody>
        </p:sp>
        <p:sp>
          <p:nvSpPr>
            <p:cNvPr id="44" name="TextBox 43">
              <a:extLst>
                <a:ext uri="{FF2B5EF4-FFF2-40B4-BE49-F238E27FC236}">
                  <a16:creationId xmlns:a16="http://schemas.microsoft.com/office/drawing/2014/main" id="{508ED77C-C0D7-4707-9952-BC1A81F03C4C}"/>
                </a:ext>
              </a:extLst>
            </p:cNvPr>
            <p:cNvSpPr txBox="1"/>
            <p:nvPr/>
          </p:nvSpPr>
          <p:spPr>
            <a:xfrm>
              <a:off x="5993129" y="1759151"/>
              <a:ext cx="2447489" cy="923330"/>
            </a:xfrm>
            <a:prstGeom prst="rect">
              <a:avLst/>
            </a:prstGeom>
            <a:solidFill>
              <a:schemeClr val="bg1"/>
            </a:solidFill>
            <a:ln>
              <a:solidFill>
                <a:schemeClr val="bg2">
                  <a:lumMod val="90000"/>
                </a:schemeClr>
              </a:solidFill>
            </a:ln>
          </p:spPr>
          <p:txBody>
            <a:bodyPr wrap="square" rtlCol="0">
              <a:spAutoFit/>
            </a:bodyPr>
            <a:lstStyle/>
            <a:p>
              <a:pPr marL="285750" indent="-285750">
                <a:buFont typeface="Wingdings" panose="05000000000000000000" pitchFamily="2" charset="2"/>
                <a:buChar char="ü"/>
              </a:pPr>
              <a:r>
                <a:rPr lang="en-CA" dirty="0" err="1"/>
                <a:t>Stratégie</a:t>
              </a:r>
              <a:r>
                <a:rPr lang="en-CA" dirty="0"/>
                <a:t> AA</a:t>
              </a:r>
            </a:p>
            <a:p>
              <a:pPr marL="285750" indent="-285750">
                <a:buFont typeface="Wingdings" panose="05000000000000000000" pitchFamily="2" charset="2"/>
                <a:buChar char="ü"/>
              </a:pPr>
              <a:r>
                <a:rPr lang="en-CA" dirty="0"/>
                <a:t>Réseau provincial</a:t>
              </a:r>
            </a:p>
            <a:p>
              <a:pPr marL="285750" indent="-285750">
                <a:buFont typeface="Wingdings" panose="05000000000000000000" pitchFamily="2" charset="2"/>
                <a:buChar char="ü"/>
              </a:pPr>
              <a:r>
                <a:rPr lang="en-CA" dirty="0" err="1"/>
                <a:t>Financement</a:t>
              </a:r>
              <a:r>
                <a:rPr lang="en-CA" dirty="0"/>
                <a:t> </a:t>
              </a:r>
              <a:r>
                <a:rPr lang="en-CA" dirty="0" err="1"/>
                <a:t>annuel</a:t>
              </a:r>
              <a:endParaRPr lang="en-CA" dirty="0">
                <a:solidFill>
                  <a:srgbClr val="FF0000"/>
                </a:solidFill>
              </a:endParaRPr>
            </a:p>
          </p:txBody>
        </p:sp>
      </p:grpSp>
      <p:grpSp>
        <p:nvGrpSpPr>
          <p:cNvPr id="45" name="Group 44">
            <a:extLst>
              <a:ext uri="{FF2B5EF4-FFF2-40B4-BE49-F238E27FC236}">
                <a16:creationId xmlns:a16="http://schemas.microsoft.com/office/drawing/2014/main" id="{C165931B-6F83-4CFF-858A-1B0E0BDAC9DE}"/>
              </a:ext>
            </a:extLst>
          </p:cNvPr>
          <p:cNvGrpSpPr/>
          <p:nvPr/>
        </p:nvGrpSpPr>
        <p:grpSpPr>
          <a:xfrm>
            <a:off x="2394877" y="5554215"/>
            <a:ext cx="2485731" cy="1303785"/>
            <a:chOff x="5876073" y="1378696"/>
            <a:chExt cx="2485731" cy="1303785"/>
          </a:xfrm>
          <a:solidFill>
            <a:schemeClr val="accent5">
              <a:lumMod val="40000"/>
              <a:lumOff val="60000"/>
            </a:schemeClr>
          </a:solidFill>
        </p:grpSpPr>
        <p:sp>
          <p:nvSpPr>
            <p:cNvPr id="46" name="TextBox 45">
              <a:extLst>
                <a:ext uri="{FF2B5EF4-FFF2-40B4-BE49-F238E27FC236}">
                  <a16:creationId xmlns:a16="http://schemas.microsoft.com/office/drawing/2014/main" id="{3FF8FB12-96C9-40A5-9D47-42108DE591B5}"/>
                </a:ext>
              </a:extLst>
            </p:cNvPr>
            <p:cNvSpPr txBox="1"/>
            <p:nvPr/>
          </p:nvSpPr>
          <p:spPr>
            <a:xfrm>
              <a:off x="5993130" y="1378696"/>
              <a:ext cx="2303226" cy="369332"/>
            </a:xfrm>
            <a:prstGeom prst="rect">
              <a:avLst/>
            </a:prstGeom>
            <a:solidFill>
              <a:schemeClr val="accent6">
                <a:lumMod val="20000"/>
                <a:lumOff val="80000"/>
              </a:schemeClr>
            </a:solidFill>
          </p:spPr>
          <p:txBody>
            <a:bodyPr wrap="square" rtlCol="0">
              <a:spAutoFit/>
            </a:bodyPr>
            <a:lstStyle/>
            <a:p>
              <a:pPr algn="ctr"/>
              <a:r>
                <a:rPr lang="en-CA" dirty="0"/>
                <a:t>SASKATCHEWAN</a:t>
              </a:r>
            </a:p>
          </p:txBody>
        </p:sp>
        <p:sp>
          <p:nvSpPr>
            <p:cNvPr id="47" name="TextBox 46">
              <a:extLst>
                <a:ext uri="{FF2B5EF4-FFF2-40B4-BE49-F238E27FC236}">
                  <a16:creationId xmlns:a16="http://schemas.microsoft.com/office/drawing/2014/main" id="{C8EBE2A7-C737-40C8-8F9C-67F635207D40}"/>
                </a:ext>
              </a:extLst>
            </p:cNvPr>
            <p:cNvSpPr txBox="1"/>
            <p:nvPr/>
          </p:nvSpPr>
          <p:spPr>
            <a:xfrm>
              <a:off x="5876073" y="1759151"/>
              <a:ext cx="2485731" cy="923330"/>
            </a:xfrm>
            <a:prstGeom prst="rect">
              <a:avLst/>
            </a:prstGeom>
            <a:solidFill>
              <a:schemeClr val="bg1"/>
            </a:solidFill>
            <a:ln>
              <a:solidFill>
                <a:schemeClr val="bg2">
                  <a:lumMod val="90000"/>
                </a:schemeClr>
              </a:solidFill>
            </a:ln>
          </p:spPr>
          <p:txBody>
            <a:bodyPr wrap="square" rtlCol="0">
              <a:spAutoFit/>
            </a:bodyPr>
            <a:lstStyle/>
            <a:p>
              <a:r>
                <a:rPr lang="en-CA" dirty="0"/>
                <a:t> </a:t>
              </a:r>
              <a:r>
                <a:rPr lang="en-CA" dirty="0">
                  <a:solidFill>
                    <a:srgbClr val="FF0000"/>
                  </a:solidFill>
                </a:rPr>
                <a:t>X  </a:t>
              </a:r>
              <a:r>
                <a:rPr lang="en-CA" dirty="0" err="1">
                  <a:solidFill>
                    <a:srgbClr val="FF0000"/>
                  </a:solidFill>
                </a:rPr>
                <a:t>Stratégie</a:t>
              </a:r>
              <a:r>
                <a:rPr lang="en-CA" dirty="0">
                  <a:solidFill>
                    <a:srgbClr val="FF0000"/>
                  </a:solidFill>
                </a:rPr>
                <a:t> AA</a:t>
              </a:r>
            </a:p>
            <a:p>
              <a:r>
                <a:rPr lang="en-CA" dirty="0">
                  <a:solidFill>
                    <a:srgbClr val="FF0000"/>
                  </a:solidFill>
                </a:rPr>
                <a:t> X  Réseau provincial</a:t>
              </a:r>
            </a:p>
            <a:p>
              <a:r>
                <a:rPr lang="en-CA" dirty="0">
                  <a:solidFill>
                    <a:srgbClr val="FF0000"/>
                  </a:solidFill>
                </a:rPr>
                <a:t> X  </a:t>
              </a:r>
              <a:r>
                <a:rPr lang="en-CA" dirty="0" err="1">
                  <a:solidFill>
                    <a:srgbClr val="FF0000"/>
                  </a:solidFill>
                </a:rPr>
                <a:t>Financement</a:t>
              </a:r>
              <a:r>
                <a:rPr lang="en-CA" dirty="0">
                  <a:solidFill>
                    <a:srgbClr val="FF0000"/>
                  </a:solidFill>
                </a:rPr>
                <a:t> </a:t>
              </a:r>
              <a:r>
                <a:rPr lang="en-CA" dirty="0" err="1">
                  <a:solidFill>
                    <a:srgbClr val="FF0000"/>
                  </a:solidFill>
                </a:rPr>
                <a:t>annuel</a:t>
              </a:r>
              <a:endParaRPr lang="en-CA" dirty="0">
                <a:solidFill>
                  <a:srgbClr val="FF0000"/>
                </a:solidFill>
              </a:endParaRPr>
            </a:p>
          </p:txBody>
        </p:sp>
      </p:grpSp>
      <p:grpSp>
        <p:nvGrpSpPr>
          <p:cNvPr id="51" name="Group 50">
            <a:extLst>
              <a:ext uri="{FF2B5EF4-FFF2-40B4-BE49-F238E27FC236}">
                <a16:creationId xmlns:a16="http://schemas.microsoft.com/office/drawing/2014/main" id="{3E13C08C-7B24-46CB-83FA-CA2614D21BAA}"/>
              </a:ext>
            </a:extLst>
          </p:cNvPr>
          <p:cNvGrpSpPr/>
          <p:nvPr/>
        </p:nvGrpSpPr>
        <p:grpSpPr>
          <a:xfrm>
            <a:off x="-168449" y="5541252"/>
            <a:ext cx="2497877" cy="1303785"/>
            <a:chOff x="5798479" y="1378696"/>
            <a:chExt cx="2497877" cy="1303785"/>
          </a:xfrm>
          <a:solidFill>
            <a:schemeClr val="accent5">
              <a:lumMod val="40000"/>
              <a:lumOff val="60000"/>
            </a:schemeClr>
          </a:solidFill>
        </p:grpSpPr>
        <p:sp>
          <p:nvSpPr>
            <p:cNvPr id="52" name="TextBox 51">
              <a:extLst>
                <a:ext uri="{FF2B5EF4-FFF2-40B4-BE49-F238E27FC236}">
                  <a16:creationId xmlns:a16="http://schemas.microsoft.com/office/drawing/2014/main" id="{43157586-A6BB-44F7-815F-F25A17490A24}"/>
                </a:ext>
              </a:extLst>
            </p:cNvPr>
            <p:cNvSpPr txBox="1"/>
            <p:nvPr/>
          </p:nvSpPr>
          <p:spPr>
            <a:xfrm>
              <a:off x="5993130" y="1378696"/>
              <a:ext cx="2303226" cy="369332"/>
            </a:xfrm>
            <a:prstGeom prst="rect">
              <a:avLst/>
            </a:prstGeom>
            <a:solidFill>
              <a:schemeClr val="accent6">
                <a:lumMod val="20000"/>
                <a:lumOff val="80000"/>
              </a:schemeClr>
            </a:solidFill>
          </p:spPr>
          <p:txBody>
            <a:bodyPr wrap="square" rtlCol="0">
              <a:spAutoFit/>
            </a:bodyPr>
            <a:lstStyle/>
            <a:p>
              <a:pPr algn="ctr"/>
              <a:r>
                <a:rPr lang="en-CA" dirty="0"/>
                <a:t>ALBERTA</a:t>
              </a:r>
            </a:p>
          </p:txBody>
        </p:sp>
        <p:sp>
          <p:nvSpPr>
            <p:cNvPr id="53" name="TextBox 52">
              <a:extLst>
                <a:ext uri="{FF2B5EF4-FFF2-40B4-BE49-F238E27FC236}">
                  <a16:creationId xmlns:a16="http://schemas.microsoft.com/office/drawing/2014/main" id="{FBD8738B-E486-4F6A-AB69-62E361695211}"/>
                </a:ext>
              </a:extLst>
            </p:cNvPr>
            <p:cNvSpPr txBox="1"/>
            <p:nvPr/>
          </p:nvSpPr>
          <p:spPr>
            <a:xfrm>
              <a:off x="5798479" y="1759151"/>
              <a:ext cx="2485731" cy="923330"/>
            </a:xfrm>
            <a:prstGeom prst="rect">
              <a:avLst/>
            </a:prstGeom>
            <a:solidFill>
              <a:schemeClr val="bg1"/>
            </a:solidFill>
            <a:ln>
              <a:solidFill>
                <a:schemeClr val="bg2">
                  <a:lumMod val="90000"/>
                </a:schemeClr>
              </a:solidFill>
            </a:ln>
          </p:spPr>
          <p:txBody>
            <a:bodyPr wrap="square" rtlCol="0">
              <a:spAutoFit/>
            </a:bodyPr>
            <a:lstStyle/>
            <a:p>
              <a:pPr marL="285750" indent="-285750">
                <a:buFont typeface="Wingdings" panose="05000000000000000000" pitchFamily="2" charset="2"/>
                <a:buChar char="ü"/>
              </a:pPr>
              <a:r>
                <a:rPr lang="en-CA" dirty="0" err="1"/>
                <a:t>Stratégie</a:t>
              </a:r>
              <a:r>
                <a:rPr lang="en-CA" dirty="0"/>
                <a:t> AA</a:t>
              </a:r>
            </a:p>
            <a:p>
              <a:pPr marL="285750" indent="-285750">
                <a:buFont typeface="Wingdings" panose="05000000000000000000" pitchFamily="2" charset="2"/>
                <a:buChar char="ü"/>
              </a:pPr>
              <a:r>
                <a:rPr lang="en-CA" dirty="0"/>
                <a:t>Réseau provincial</a:t>
              </a:r>
            </a:p>
            <a:p>
              <a:r>
                <a:rPr lang="en-CA" dirty="0">
                  <a:solidFill>
                    <a:srgbClr val="FF0000"/>
                  </a:solidFill>
                </a:rPr>
                <a:t>X   </a:t>
              </a:r>
              <a:r>
                <a:rPr lang="en-CA" dirty="0" err="1">
                  <a:solidFill>
                    <a:srgbClr val="FF0000"/>
                  </a:solidFill>
                </a:rPr>
                <a:t>Financement</a:t>
              </a:r>
              <a:r>
                <a:rPr lang="en-CA" dirty="0">
                  <a:solidFill>
                    <a:srgbClr val="FF0000"/>
                  </a:solidFill>
                </a:rPr>
                <a:t> </a:t>
              </a:r>
              <a:r>
                <a:rPr lang="en-CA" dirty="0" err="1">
                  <a:solidFill>
                    <a:srgbClr val="FF0000"/>
                  </a:solidFill>
                </a:rPr>
                <a:t>annuel</a:t>
              </a:r>
              <a:endParaRPr lang="en-CA" dirty="0">
                <a:solidFill>
                  <a:srgbClr val="FF0000"/>
                </a:solidFill>
              </a:endParaRPr>
            </a:p>
          </p:txBody>
        </p:sp>
      </p:grpSp>
      <p:grpSp>
        <p:nvGrpSpPr>
          <p:cNvPr id="54" name="Group 53">
            <a:extLst>
              <a:ext uri="{FF2B5EF4-FFF2-40B4-BE49-F238E27FC236}">
                <a16:creationId xmlns:a16="http://schemas.microsoft.com/office/drawing/2014/main" id="{160F6A3D-C79D-4684-94B8-856B691D4C74}"/>
              </a:ext>
            </a:extLst>
          </p:cNvPr>
          <p:cNvGrpSpPr/>
          <p:nvPr/>
        </p:nvGrpSpPr>
        <p:grpSpPr>
          <a:xfrm>
            <a:off x="26201" y="4204326"/>
            <a:ext cx="2770787" cy="1303785"/>
            <a:chOff x="5993129" y="1378696"/>
            <a:chExt cx="2770787" cy="1303785"/>
          </a:xfrm>
          <a:solidFill>
            <a:schemeClr val="accent5">
              <a:lumMod val="40000"/>
              <a:lumOff val="60000"/>
            </a:schemeClr>
          </a:solidFill>
        </p:grpSpPr>
        <p:sp>
          <p:nvSpPr>
            <p:cNvPr id="55" name="TextBox 54">
              <a:extLst>
                <a:ext uri="{FF2B5EF4-FFF2-40B4-BE49-F238E27FC236}">
                  <a16:creationId xmlns:a16="http://schemas.microsoft.com/office/drawing/2014/main" id="{E07F8A37-EEED-402F-9070-C5BC2992D053}"/>
                </a:ext>
              </a:extLst>
            </p:cNvPr>
            <p:cNvSpPr txBox="1"/>
            <p:nvPr/>
          </p:nvSpPr>
          <p:spPr>
            <a:xfrm>
              <a:off x="5993130" y="1378696"/>
              <a:ext cx="2770786" cy="369332"/>
            </a:xfrm>
            <a:prstGeom prst="rect">
              <a:avLst/>
            </a:prstGeom>
            <a:solidFill>
              <a:schemeClr val="accent6">
                <a:lumMod val="20000"/>
                <a:lumOff val="80000"/>
              </a:schemeClr>
            </a:solidFill>
          </p:spPr>
          <p:txBody>
            <a:bodyPr wrap="square" rtlCol="0">
              <a:spAutoFit/>
            </a:bodyPr>
            <a:lstStyle/>
            <a:p>
              <a:pPr algn="ctr"/>
              <a:r>
                <a:rPr lang="en-CA" dirty="0"/>
                <a:t>COLOMBIE BRITANNIQUE</a:t>
              </a:r>
            </a:p>
          </p:txBody>
        </p:sp>
        <p:sp>
          <p:nvSpPr>
            <p:cNvPr id="56" name="TextBox 55">
              <a:extLst>
                <a:ext uri="{FF2B5EF4-FFF2-40B4-BE49-F238E27FC236}">
                  <a16:creationId xmlns:a16="http://schemas.microsoft.com/office/drawing/2014/main" id="{3A268D88-343D-4797-B73C-736267314D28}"/>
                </a:ext>
              </a:extLst>
            </p:cNvPr>
            <p:cNvSpPr txBox="1"/>
            <p:nvPr/>
          </p:nvSpPr>
          <p:spPr>
            <a:xfrm>
              <a:off x="5993129" y="1759151"/>
              <a:ext cx="2485731" cy="923330"/>
            </a:xfrm>
            <a:prstGeom prst="rect">
              <a:avLst/>
            </a:prstGeom>
            <a:solidFill>
              <a:schemeClr val="bg1"/>
            </a:solidFill>
            <a:ln>
              <a:solidFill>
                <a:schemeClr val="bg2">
                  <a:lumMod val="90000"/>
                </a:schemeClr>
              </a:solidFill>
            </a:ln>
          </p:spPr>
          <p:txBody>
            <a:bodyPr wrap="square" rtlCol="0">
              <a:spAutoFit/>
            </a:bodyPr>
            <a:lstStyle/>
            <a:p>
              <a:pPr marL="285750" indent="-285750">
                <a:buFont typeface="Wingdings" panose="05000000000000000000" pitchFamily="2" charset="2"/>
                <a:buChar char="ü"/>
              </a:pPr>
              <a:r>
                <a:rPr lang="en-CA" dirty="0" err="1"/>
                <a:t>Stratégie</a:t>
              </a:r>
              <a:r>
                <a:rPr lang="en-CA" dirty="0"/>
                <a:t> AA</a:t>
              </a:r>
            </a:p>
            <a:p>
              <a:pPr marL="285750" indent="-285750">
                <a:buFont typeface="Wingdings" panose="05000000000000000000" pitchFamily="2" charset="2"/>
                <a:buChar char="ü"/>
              </a:pPr>
              <a:r>
                <a:rPr lang="en-CA" dirty="0"/>
                <a:t>Réseau provincial </a:t>
              </a:r>
            </a:p>
            <a:p>
              <a:pPr marL="285750" indent="-285750">
                <a:buFont typeface="Wingdings" panose="05000000000000000000" pitchFamily="2" charset="2"/>
                <a:buChar char="ü"/>
              </a:pPr>
              <a:r>
                <a:rPr lang="en-CA" dirty="0" err="1"/>
                <a:t>Financement</a:t>
              </a:r>
              <a:r>
                <a:rPr lang="en-CA" dirty="0"/>
                <a:t> </a:t>
              </a:r>
              <a:r>
                <a:rPr lang="en-CA" dirty="0" err="1"/>
                <a:t>annuel</a:t>
              </a:r>
              <a:endParaRPr lang="en-CA" dirty="0"/>
            </a:p>
          </p:txBody>
        </p:sp>
      </p:grpSp>
      <p:grpSp>
        <p:nvGrpSpPr>
          <p:cNvPr id="57" name="Group 56">
            <a:extLst>
              <a:ext uri="{FF2B5EF4-FFF2-40B4-BE49-F238E27FC236}">
                <a16:creationId xmlns:a16="http://schemas.microsoft.com/office/drawing/2014/main" id="{A51F8297-FDA4-4D79-A813-ABED3C3BC356}"/>
              </a:ext>
            </a:extLst>
          </p:cNvPr>
          <p:cNvGrpSpPr/>
          <p:nvPr/>
        </p:nvGrpSpPr>
        <p:grpSpPr>
          <a:xfrm>
            <a:off x="-11192" y="2818874"/>
            <a:ext cx="2641580" cy="1303785"/>
            <a:chOff x="5993129" y="1378696"/>
            <a:chExt cx="2641580" cy="1303785"/>
          </a:xfrm>
          <a:solidFill>
            <a:schemeClr val="accent5">
              <a:lumMod val="40000"/>
              <a:lumOff val="60000"/>
            </a:schemeClr>
          </a:solidFill>
        </p:grpSpPr>
        <p:sp>
          <p:nvSpPr>
            <p:cNvPr id="58" name="TextBox 57">
              <a:extLst>
                <a:ext uri="{FF2B5EF4-FFF2-40B4-BE49-F238E27FC236}">
                  <a16:creationId xmlns:a16="http://schemas.microsoft.com/office/drawing/2014/main" id="{191CF86A-9F92-48C4-8002-D046681364A7}"/>
                </a:ext>
              </a:extLst>
            </p:cNvPr>
            <p:cNvSpPr txBox="1"/>
            <p:nvPr/>
          </p:nvSpPr>
          <p:spPr>
            <a:xfrm>
              <a:off x="5993130" y="1378696"/>
              <a:ext cx="2303226" cy="369332"/>
            </a:xfrm>
            <a:prstGeom prst="rect">
              <a:avLst/>
            </a:prstGeom>
            <a:solidFill>
              <a:schemeClr val="accent6">
                <a:lumMod val="20000"/>
                <a:lumOff val="80000"/>
              </a:schemeClr>
            </a:solidFill>
          </p:spPr>
          <p:txBody>
            <a:bodyPr wrap="square" rtlCol="0">
              <a:spAutoFit/>
            </a:bodyPr>
            <a:lstStyle/>
            <a:p>
              <a:pPr algn="ctr"/>
              <a:r>
                <a:rPr lang="en-CA" dirty="0"/>
                <a:t>TNW</a:t>
              </a:r>
            </a:p>
          </p:txBody>
        </p:sp>
        <p:sp>
          <p:nvSpPr>
            <p:cNvPr id="59" name="TextBox 58">
              <a:extLst>
                <a:ext uri="{FF2B5EF4-FFF2-40B4-BE49-F238E27FC236}">
                  <a16:creationId xmlns:a16="http://schemas.microsoft.com/office/drawing/2014/main" id="{9B936445-DF2F-4C9F-B66F-6BE64D750069}"/>
                </a:ext>
              </a:extLst>
            </p:cNvPr>
            <p:cNvSpPr txBox="1"/>
            <p:nvPr/>
          </p:nvSpPr>
          <p:spPr>
            <a:xfrm>
              <a:off x="5993129" y="1759151"/>
              <a:ext cx="2641580" cy="923330"/>
            </a:xfrm>
            <a:prstGeom prst="rect">
              <a:avLst/>
            </a:prstGeom>
            <a:solidFill>
              <a:schemeClr val="bg1"/>
            </a:solidFill>
            <a:ln>
              <a:solidFill>
                <a:schemeClr val="bg2">
                  <a:lumMod val="90000"/>
                </a:schemeClr>
              </a:solidFill>
            </a:ln>
          </p:spPr>
          <p:txBody>
            <a:bodyPr wrap="square" rtlCol="0">
              <a:spAutoFit/>
            </a:bodyPr>
            <a:lstStyle/>
            <a:p>
              <a:pPr marL="285750" indent="-285750">
                <a:buFont typeface="Wingdings" panose="05000000000000000000" pitchFamily="2" charset="2"/>
                <a:buChar char="ü"/>
              </a:pPr>
              <a:r>
                <a:rPr lang="en-CA" dirty="0" err="1"/>
                <a:t>Stratégie</a:t>
              </a:r>
              <a:r>
                <a:rPr lang="en-CA" dirty="0"/>
                <a:t> AA </a:t>
              </a:r>
            </a:p>
            <a:p>
              <a:pPr marL="285750" indent="-285750">
                <a:buFont typeface="Wingdings" panose="05000000000000000000" pitchFamily="2" charset="2"/>
                <a:buChar char="ü"/>
              </a:pPr>
              <a:r>
                <a:rPr lang="en-CA" dirty="0"/>
                <a:t>Réseau provincial </a:t>
              </a:r>
            </a:p>
            <a:p>
              <a:pPr marL="285750" indent="-285750">
                <a:buFont typeface="Wingdings" panose="05000000000000000000" pitchFamily="2" charset="2"/>
                <a:buChar char="ü"/>
              </a:pPr>
              <a:r>
                <a:rPr lang="en-CA" dirty="0" err="1"/>
                <a:t>Financement</a:t>
              </a:r>
              <a:r>
                <a:rPr lang="en-CA" dirty="0"/>
                <a:t> </a:t>
              </a:r>
              <a:r>
                <a:rPr lang="en-CA" dirty="0" err="1"/>
                <a:t>annuel</a:t>
              </a:r>
              <a:endParaRPr lang="en-CA" dirty="0"/>
            </a:p>
          </p:txBody>
        </p:sp>
      </p:grpSp>
      <p:grpSp>
        <p:nvGrpSpPr>
          <p:cNvPr id="60" name="Group 59">
            <a:extLst>
              <a:ext uri="{FF2B5EF4-FFF2-40B4-BE49-F238E27FC236}">
                <a16:creationId xmlns:a16="http://schemas.microsoft.com/office/drawing/2014/main" id="{A39B4E2C-F5E8-4E82-B436-6CBA16A0E84E}"/>
              </a:ext>
            </a:extLst>
          </p:cNvPr>
          <p:cNvGrpSpPr/>
          <p:nvPr/>
        </p:nvGrpSpPr>
        <p:grpSpPr>
          <a:xfrm>
            <a:off x="-11192" y="1383318"/>
            <a:ext cx="2523125" cy="1304934"/>
            <a:chOff x="5993129" y="1377547"/>
            <a:chExt cx="2523125" cy="1304934"/>
          </a:xfrm>
          <a:solidFill>
            <a:schemeClr val="accent5">
              <a:lumMod val="40000"/>
              <a:lumOff val="60000"/>
            </a:schemeClr>
          </a:solidFill>
        </p:grpSpPr>
        <p:sp>
          <p:nvSpPr>
            <p:cNvPr id="61" name="TextBox 60">
              <a:extLst>
                <a:ext uri="{FF2B5EF4-FFF2-40B4-BE49-F238E27FC236}">
                  <a16:creationId xmlns:a16="http://schemas.microsoft.com/office/drawing/2014/main" id="{A34103E4-4B3B-4C8E-9C2F-DA55F7862424}"/>
                </a:ext>
              </a:extLst>
            </p:cNvPr>
            <p:cNvSpPr txBox="1"/>
            <p:nvPr/>
          </p:nvSpPr>
          <p:spPr>
            <a:xfrm>
              <a:off x="5993130" y="1378696"/>
              <a:ext cx="2303226" cy="369332"/>
            </a:xfrm>
            <a:prstGeom prst="rect">
              <a:avLst/>
            </a:prstGeom>
            <a:grpFill/>
          </p:spPr>
          <p:txBody>
            <a:bodyPr wrap="square" rtlCol="0">
              <a:spAutoFit/>
            </a:bodyPr>
            <a:lstStyle/>
            <a:p>
              <a:pPr algn="ctr"/>
              <a:r>
                <a:rPr lang="en-CA"/>
                <a:t>YUKON</a:t>
              </a:r>
            </a:p>
          </p:txBody>
        </p:sp>
        <p:sp>
          <p:nvSpPr>
            <p:cNvPr id="62" name="TextBox 61">
              <a:extLst>
                <a:ext uri="{FF2B5EF4-FFF2-40B4-BE49-F238E27FC236}">
                  <a16:creationId xmlns:a16="http://schemas.microsoft.com/office/drawing/2014/main" id="{93D5AD0E-D2F6-4F24-B244-C28C3732AF31}"/>
                </a:ext>
              </a:extLst>
            </p:cNvPr>
            <p:cNvSpPr txBox="1"/>
            <p:nvPr/>
          </p:nvSpPr>
          <p:spPr>
            <a:xfrm>
              <a:off x="5993129" y="1759151"/>
              <a:ext cx="2523125" cy="923330"/>
            </a:xfrm>
            <a:prstGeom prst="rect">
              <a:avLst/>
            </a:prstGeom>
            <a:solidFill>
              <a:schemeClr val="bg1"/>
            </a:solidFill>
            <a:ln>
              <a:solidFill>
                <a:schemeClr val="bg2">
                  <a:lumMod val="90000"/>
                </a:schemeClr>
              </a:solidFill>
            </a:ln>
          </p:spPr>
          <p:txBody>
            <a:bodyPr wrap="square" rtlCol="0">
              <a:spAutoFit/>
            </a:bodyPr>
            <a:lstStyle/>
            <a:p>
              <a:r>
                <a:rPr lang="en-CA" dirty="0"/>
                <a:t> </a:t>
              </a:r>
              <a:r>
                <a:rPr lang="en-CA" dirty="0">
                  <a:solidFill>
                    <a:srgbClr val="FF0000"/>
                  </a:solidFill>
                </a:rPr>
                <a:t>X  </a:t>
              </a:r>
              <a:r>
                <a:rPr lang="en-CA" dirty="0" err="1">
                  <a:solidFill>
                    <a:srgbClr val="FF0000"/>
                  </a:solidFill>
                </a:rPr>
                <a:t>Stratégie</a:t>
              </a:r>
              <a:r>
                <a:rPr lang="en-CA" dirty="0">
                  <a:solidFill>
                    <a:srgbClr val="FF0000"/>
                  </a:solidFill>
                </a:rPr>
                <a:t> AA</a:t>
              </a:r>
            </a:p>
            <a:p>
              <a:r>
                <a:rPr lang="en-CA" dirty="0">
                  <a:solidFill>
                    <a:srgbClr val="FF0000"/>
                  </a:solidFill>
                </a:rPr>
                <a:t> X  Réseau provincial</a:t>
              </a:r>
            </a:p>
            <a:p>
              <a:r>
                <a:rPr lang="en-CA" dirty="0">
                  <a:solidFill>
                    <a:srgbClr val="FF0000"/>
                  </a:solidFill>
                </a:rPr>
                <a:t> X  </a:t>
              </a:r>
              <a:r>
                <a:rPr lang="en-CA" dirty="0" err="1">
                  <a:solidFill>
                    <a:srgbClr val="FF0000"/>
                  </a:solidFill>
                </a:rPr>
                <a:t>Financement</a:t>
              </a:r>
              <a:r>
                <a:rPr lang="en-CA" dirty="0">
                  <a:solidFill>
                    <a:srgbClr val="FF0000"/>
                  </a:solidFill>
                </a:rPr>
                <a:t> </a:t>
              </a:r>
              <a:r>
                <a:rPr lang="en-CA" dirty="0" err="1">
                  <a:solidFill>
                    <a:srgbClr val="FF0000"/>
                  </a:solidFill>
                </a:rPr>
                <a:t>annuel</a:t>
              </a:r>
              <a:endParaRPr lang="en-CA" dirty="0">
                <a:solidFill>
                  <a:srgbClr val="FF0000"/>
                </a:solidFill>
              </a:endParaRPr>
            </a:p>
          </p:txBody>
        </p:sp>
        <p:sp>
          <p:nvSpPr>
            <p:cNvPr id="48" name="TextBox 47">
              <a:extLst>
                <a:ext uri="{FF2B5EF4-FFF2-40B4-BE49-F238E27FC236}">
                  <a16:creationId xmlns:a16="http://schemas.microsoft.com/office/drawing/2014/main" id="{C8012517-F831-442A-887C-9E90727D46C4}"/>
                </a:ext>
              </a:extLst>
            </p:cNvPr>
            <p:cNvSpPr txBox="1"/>
            <p:nvPr/>
          </p:nvSpPr>
          <p:spPr>
            <a:xfrm>
              <a:off x="5993130" y="1377547"/>
              <a:ext cx="2303226" cy="369332"/>
            </a:xfrm>
            <a:prstGeom prst="rect">
              <a:avLst/>
            </a:prstGeom>
            <a:solidFill>
              <a:schemeClr val="accent6">
                <a:lumMod val="20000"/>
                <a:lumOff val="80000"/>
              </a:schemeClr>
            </a:solidFill>
          </p:spPr>
          <p:txBody>
            <a:bodyPr wrap="square" rtlCol="0">
              <a:spAutoFit/>
            </a:bodyPr>
            <a:lstStyle/>
            <a:p>
              <a:pPr algn="ctr"/>
              <a:r>
                <a:rPr lang="en-CA"/>
                <a:t>YUKON</a:t>
              </a:r>
            </a:p>
          </p:txBody>
        </p:sp>
      </p:grpSp>
      <p:grpSp>
        <p:nvGrpSpPr>
          <p:cNvPr id="68" name="Group 67">
            <a:extLst>
              <a:ext uri="{FF2B5EF4-FFF2-40B4-BE49-F238E27FC236}">
                <a16:creationId xmlns:a16="http://schemas.microsoft.com/office/drawing/2014/main" id="{0F6B1DC8-19C0-4C95-9E6E-8A767263A4EB}"/>
              </a:ext>
            </a:extLst>
          </p:cNvPr>
          <p:cNvGrpSpPr/>
          <p:nvPr/>
        </p:nvGrpSpPr>
        <p:grpSpPr>
          <a:xfrm>
            <a:off x="14056" y="18382"/>
            <a:ext cx="2303226" cy="1303785"/>
            <a:chOff x="5993130" y="1378696"/>
            <a:chExt cx="2303226" cy="1303785"/>
          </a:xfrm>
        </p:grpSpPr>
        <p:sp>
          <p:nvSpPr>
            <p:cNvPr id="69" name="TextBox 68">
              <a:extLst>
                <a:ext uri="{FF2B5EF4-FFF2-40B4-BE49-F238E27FC236}">
                  <a16:creationId xmlns:a16="http://schemas.microsoft.com/office/drawing/2014/main" id="{4884313F-6820-44D1-9647-2482CDBE27F8}"/>
                </a:ext>
              </a:extLst>
            </p:cNvPr>
            <p:cNvSpPr txBox="1"/>
            <p:nvPr/>
          </p:nvSpPr>
          <p:spPr>
            <a:xfrm>
              <a:off x="5993130" y="1378696"/>
              <a:ext cx="2303226" cy="369332"/>
            </a:xfrm>
            <a:prstGeom prst="rect">
              <a:avLst/>
            </a:prstGeom>
            <a:solidFill>
              <a:schemeClr val="accent6">
                <a:lumMod val="20000"/>
                <a:lumOff val="80000"/>
              </a:schemeClr>
            </a:solidFill>
            <a:ln>
              <a:solidFill>
                <a:schemeClr val="bg2">
                  <a:lumMod val="90000"/>
                </a:schemeClr>
              </a:solidFill>
            </a:ln>
          </p:spPr>
          <p:txBody>
            <a:bodyPr wrap="square" rtlCol="0">
              <a:spAutoFit/>
            </a:bodyPr>
            <a:lstStyle/>
            <a:p>
              <a:pPr algn="ctr"/>
              <a:r>
                <a:rPr lang="en-CA"/>
                <a:t>NUNAVUT</a:t>
              </a:r>
            </a:p>
          </p:txBody>
        </p:sp>
        <p:sp>
          <p:nvSpPr>
            <p:cNvPr id="70" name="TextBox 69">
              <a:extLst>
                <a:ext uri="{FF2B5EF4-FFF2-40B4-BE49-F238E27FC236}">
                  <a16:creationId xmlns:a16="http://schemas.microsoft.com/office/drawing/2014/main" id="{C1E7E5AD-1583-47D9-BA46-541EB5BDFFE1}"/>
                </a:ext>
              </a:extLst>
            </p:cNvPr>
            <p:cNvSpPr txBox="1"/>
            <p:nvPr/>
          </p:nvSpPr>
          <p:spPr>
            <a:xfrm>
              <a:off x="5993130" y="1759151"/>
              <a:ext cx="2291080" cy="923330"/>
            </a:xfrm>
            <a:prstGeom prst="rect">
              <a:avLst/>
            </a:prstGeom>
            <a:solidFill>
              <a:schemeClr val="bg1"/>
            </a:solidFill>
            <a:ln>
              <a:solidFill>
                <a:schemeClr val="bg2">
                  <a:lumMod val="90000"/>
                </a:schemeClr>
              </a:solidFill>
            </a:ln>
          </p:spPr>
          <p:txBody>
            <a:bodyPr wrap="square" rtlCol="0">
              <a:spAutoFit/>
            </a:bodyPr>
            <a:lstStyle/>
            <a:p>
              <a:r>
                <a:rPr lang="en-CA" dirty="0">
                  <a:solidFill>
                    <a:srgbClr val="FF0000"/>
                  </a:solidFill>
                </a:rPr>
                <a:t>X  </a:t>
              </a:r>
              <a:r>
                <a:rPr lang="en-CA" dirty="0" err="1">
                  <a:solidFill>
                    <a:srgbClr val="FF0000"/>
                  </a:solidFill>
                </a:rPr>
                <a:t>Stratégie</a:t>
              </a:r>
              <a:r>
                <a:rPr lang="en-CA" dirty="0">
                  <a:solidFill>
                    <a:srgbClr val="FF0000"/>
                  </a:solidFill>
                </a:rPr>
                <a:t> AA</a:t>
              </a:r>
            </a:p>
            <a:p>
              <a:r>
                <a:rPr lang="en-CA" dirty="0">
                  <a:solidFill>
                    <a:srgbClr val="FF0000"/>
                  </a:solidFill>
                </a:rPr>
                <a:t>X  Réseau provincial         X </a:t>
              </a:r>
              <a:r>
                <a:rPr lang="en-CA" dirty="0" err="1">
                  <a:solidFill>
                    <a:srgbClr val="FF0000"/>
                  </a:solidFill>
                </a:rPr>
                <a:t>Financement</a:t>
              </a:r>
              <a:r>
                <a:rPr lang="en-CA" dirty="0">
                  <a:solidFill>
                    <a:srgbClr val="FF0000"/>
                  </a:solidFill>
                </a:rPr>
                <a:t> </a:t>
              </a:r>
              <a:r>
                <a:rPr lang="en-CA" dirty="0" err="1">
                  <a:solidFill>
                    <a:srgbClr val="FF0000"/>
                  </a:solidFill>
                </a:rPr>
                <a:t>annuel</a:t>
              </a:r>
              <a:endParaRPr lang="en-CA" dirty="0">
                <a:solidFill>
                  <a:srgbClr val="FF0000"/>
                </a:solidFill>
              </a:endParaRPr>
            </a:p>
          </p:txBody>
        </p:sp>
      </p:grpSp>
      <p:grpSp>
        <p:nvGrpSpPr>
          <p:cNvPr id="74" name="Group 73">
            <a:extLst>
              <a:ext uri="{FF2B5EF4-FFF2-40B4-BE49-F238E27FC236}">
                <a16:creationId xmlns:a16="http://schemas.microsoft.com/office/drawing/2014/main" id="{2BB4F198-3845-4EA7-9D1F-976167ACAE76}"/>
              </a:ext>
            </a:extLst>
          </p:cNvPr>
          <p:cNvGrpSpPr/>
          <p:nvPr/>
        </p:nvGrpSpPr>
        <p:grpSpPr>
          <a:xfrm>
            <a:off x="2630389" y="1157139"/>
            <a:ext cx="6791353" cy="3520926"/>
            <a:chOff x="4500913" y="-18805"/>
            <a:chExt cx="5837434" cy="2231626"/>
          </a:xfrm>
        </p:grpSpPr>
        <p:sp>
          <p:nvSpPr>
            <p:cNvPr id="72" name="TextBox 71">
              <a:extLst>
                <a:ext uri="{FF2B5EF4-FFF2-40B4-BE49-F238E27FC236}">
                  <a16:creationId xmlns:a16="http://schemas.microsoft.com/office/drawing/2014/main" id="{12B5D66D-D1DF-45C3-B413-EB27D9C2A765}"/>
                </a:ext>
              </a:extLst>
            </p:cNvPr>
            <p:cNvSpPr txBox="1"/>
            <p:nvPr/>
          </p:nvSpPr>
          <p:spPr>
            <a:xfrm>
              <a:off x="4500913" y="-18805"/>
              <a:ext cx="5686128" cy="292612"/>
            </a:xfrm>
            <a:prstGeom prst="rect">
              <a:avLst/>
            </a:prstGeom>
            <a:solidFill>
              <a:schemeClr val="accent6">
                <a:lumMod val="60000"/>
                <a:lumOff val="40000"/>
              </a:schemeClr>
            </a:solidFill>
            <a:ln w="76200">
              <a:solidFill>
                <a:schemeClr val="bg1"/>
              </a:solidFill>
            </a:ln>
          </p:spPr>
          <p:txBody>
            <a:bodyPr wrap="square" rtlCol="0">
              <a:spAutoFit/>
            </a:bodyPr>
            <a:lstStyle/>
            <a:p>
              <a:pPr algn="ctr"/>
              <a:r>
                <a:rPr lang="en-CA" sz="2400" b="1" dirty="0"/>
                <a:t>POINT DE DÉPART PANCANADIEN- </a:t>
              </a:r>
              <a:r>
                <a:rPr lang="en-CA" sz="2400" b="1" dirty="0" err="1"/>
                <a:t>Réseaux</a:t>
              </a:r>
              <a:r>
                <a:rPr lang="en-CA" sz="2400" b="1" dirty="0"/>
                <a:t> </a:t>
              </a:r>
              <a:r>
                <a:rPr lang="en-CA" sz="2400" b="1" dirty="0" err="1"/>
                <a:t>actuels</a:t>
              </a:r>
              <a:endParaRPr lang="en-CA" sz="2400" b="1" dirty="0"/>
            </a:p>
          </p:txBody>
        </p:sp>
        <p:sp>
          <p:nvSpPr>
            <p:cNvPr id="73" name="TextBox 72">
              <a:extLst>
                <a:ext uri="{FF2B5EF4-FFF2-40B4-BE49-F238E27FC236}">
                  <a16:creationId xmlns:a16="http://schemas.microsoft.com/office/drawing/2014/main" id="{DFB55E1B-5781-4BC8-8534-A1FD60B7B74A}"/>
                </a:ext>
              </a:extLst>
            </p:cNvPr>
            <p:cNvSpPr txBox="1"/>
            <p:nvPr/>
          </p:nvSpPr>
          <p:spPr>
            <a:xfrm>
              <a:off x="4542547" y="515675"/>
              <a:ext cx="5795800" cy="1697146"/>
            </a:xfrm>
            <a:prstGeom prst="rect">
              <a:avLst/>
            </a:prstGeom>
            <a:solidFill>
              <a:schemeClr val="accent6">
                <a:lumMod val="20000"/>
                <a:lumOff val="80000"/>
              </a:schemeClr>
            </a:solidFill>
            <a:ln w="76200">
              <a:solidFill>
                <a:schemeClr val="bg1"/>
              </a:solidFill>
            </a:ln>
          </p:spPr>
          <p:txBody>
            <a:bodyPr wrap="square" rtlCol="0">
              <a:spAutoFit/>
            </a:bodyPr>
            <a:lstStyle/>
            <a:p>
              <a:r>
                <a:rPr lang="en-CA" dirty="0"/>
                <a:t> </a:t>
              </a:r>
              <a:r>
                <a:rPr lang="en-CA" sz="2800" dirty="0"/>
                <a:t>8 Provinces-</a:t>
              </a:r>
              <a:r>
                <a:rPr lang="en-CA" sz="2800" dirty="0" err="1"/>
                <a:t>Territoires</a:t>
              </a:r>
              <a:r>
                <a:rPr lang="en-CA" sz="2800" dirty="0"/>
                <a:t> </a:t>
              </a:r>
              <a:r>
                <a:rPr lang="en-CA" sz="2800" dirty="0" err="1"/>
                <a:t>ont</a:t>
              </a:r>
              <a:r>
                <a:rPr lang="en-CA" sz="2800" dirty="0"/>
                <a:t> </a:t>
              </a:r>
              <a:r>
                <a:rPr lang="en-CA" sz="2800" dirty="0" err="1"/>
                <a:t>une</a:t>
              </a:r>
              <a:r>
                <a:rPr lang="en-CA" sz="2800" dirty="0"/>
                <a:t> </a:t>
              </a:r>
              <a:r>
                <a:rPr lang="en-CA" sz="2800" dirty="0" err="1"/>
                <a:t>stratégie</a:t>
              </a:r>
              <a:r>
                <a:rPr lang="en-CA" sz="2800" dirty="0"/>
                <a:t> AA (EA Strategy)</a:t>
              </a:r>
            </a:p>
            <a:p>
              <a:r>
                <a:rPr lang="en-CA" sz="2800" dirty="0"/>
                <a:t> 6 Provinces-</a:t>
              </a:r>
              <a:r>
                <a:rPr lang="en-CA" sz="2800" dirty="0" err="1"/>
                <a:t>Territoires</a:t>
              </a:r>
              <a:r>
                <a:rPr lang="en-CA" sz="2800" dirty="0"/>
                <a:t> </a:t>
              </a:r>
              <a:r>
                <a:rPr lang="en-CA" sz="2800" dirty="0" err="1"/>
                <a:t>ont</a:t>
              </a:r>
              <a:r>
                <a:rPr lang="en-CA" sz="2800" dirty="0"/>
                <a:t> un réseau AA (EA network)        </a:t>
              </a:r>
            </a:p>
            <a:p>
              <a:r>
                <a:rPr lang="en-CA" sz="2800" dirty="0"/>
                <a:t> 4 de </a:t>
              </a:r>
              <a:r>
                <a:rPr lang="en-CA" sz="2800" dirty="0" err="1"/>
                <a:t>ces</a:t>
              </a:r>
              <a:r>
                <a:rPr lang="en-CA" sz="2800" dirty="0"/>
                <a:t> </a:t>
              </a:r>
              <a:r>
                <a:rPr lang="en-CA" sz="2800" dirty="0" err="1"/>
                <a:t>réseaux</a:t>
              </a:r>
              <a:r>
                <a:rPr lang="en-CA" sz="2800" dirty="0"/>
                <a:t> </a:t>
              </a:r>
              <a:r>
                <a:rPr lang="en-CA" sz="2800" dirty="0" err="1"/>
                <a:t>reçoivent</a:t>
              </a:r>
              <a:r>
                <a:rPr lang="en-CA" sz="2800" dirty="0"/>
                <a:t> un </a:t>
              </a:r>
              <a:r>
                <a:rPr lang="en-CA" sz="2800" dirty="0" err="1"/>
                <a:t>financement</a:t>
              </a:r>
              <a:r>
                <a:rPr lang="en-CA" sz="2800" dirty="0"/>
                <a:t> </a:t>
              </a:r>
              <a:r>
                <a:rPr lang="en-CA" sz="2800" dirty="0" err="1"/>
                <a:t>annuel</a:t>
              </a:r>
              <a:endParaRPr lang="en-CA" sz="2800" dirty="0"/>
            </a:p>
          </p:txBody>
        </p:sp>
      </p:grpSp>
      <p:sp>
        <p:nvSpPr>
          <p:cNvPr id="75" name="TextBox 74">
            <a:extLst>
              <a:ext uri="{FF2B5EF4-FFF2-40B4-BE49-F238E27FC236}">
                <a16:creationId xmlns:a16="http://schemas.microsoft.com/office/drawing/2014/main" id="{0352C0F4-5355-4FF2-AB79-2C88B8FF8515}"/>
              </a:ext>
            </a:extLst>
          </p:cNvPr>
          <p:cNvSpPr txBox="1"/>
          <p:nvPr/>
        </p:nvSpPr>
        <p:spPr>
          <a:xfrm>
            <a:off x="3618299" y="176826"/>
            <a:ext cx="5404677" cy="769441"/>
          </a:xfrm>
          <a:prstGeom prst="rect">
            <a:avLst/>
          </a:prstGeom>
          <a:noFill/>
        </p:spPr>
        <p:txBody>
          <a:bodyPr wrap="square" rtlCol="0">
            <a:spAutoFit/>
          </a:bodyPr>
          <a:lstStyle/>
          <a:p>
            <a:r>
              <a:rPr lang="en-CA" sz="4400" i="1" dirty="0" err="1"/>
              <a:t>Déja</a:t>
            </a:r>
            <a:r>
              <a:rPr lang="en-CA" sz="4400" i="1" dirty="0"/>
              <a:t> en route….</a:t>
            </a:r>
          </a:p>
        </p:txBody>
      </p:sp>
    </p:spTree>
    <p:extLst>
      <p:ext uri="{BB962C8B-B14F-4D97-AF65-F5344CB8AC3E}">
        <p14:creationId xmlns:p14="http://schemas.microsoft.com/office/powerpoint/2010/main" val="1708092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BD5F1-F048-5E8E-F3CC-BD2C7B026AA3}"/>
              </a:ext>
            </a:extLst>
          </p:cNvPr>
          <p:cNvSpPr>
            <a:spLocks noGrp="1"/>
          </p:cNvSpPr>
          <p:nvPr>
            <p:ph type="title"/>
          </p:nvPr>
        </p:nvSpPr>
        <p:spPr>
          <a:xfrm>
            <a:off x="5297762" y="329184"/>
            <a:ext cx="6251110" cy="1783080"/>
          </a:xfrm>
        </p:spPr>
        <p:txBody>
          <a:bodyPr anchor="b">
            <a:normAutofit fontScale="90000"/>
          </a:bodyPr>
          <a:lstStyle/>
          <a:p>
            <a:r>
              <a:rPr lang="en-CA" sz="3200" b="1" kern="100" dirty="0">
                <a:effectLst/>
                <a:latin typeface="Arial" panose="020B0604020202020204" pitchFamily="34" charset="0"/>
                <a:ea typeface="Calibri" panose="020F0502020204030204" pitchFamily="34" charset="0"/>
                <a:cs typeface="Times New Roman" panose="02020603050405020304" pitchFamily="18" charset="0"/>
              </a:rPr>
              <a:t>Le Guide </a:t>
            </a:r>
            <a:r>
              <a:rPr lang="en-CA" sz="3200" b="1" i="1" kern="100" dirty="0">
                <a:effectLst/>
                <a:latin typeface="Arial" panose="020B0604020202020204" pitchFamily="34" charset="0"/>
                <a:ea typeface="Calibri" panose="020F0502020204030204" pitchFamily="34" charset="0"/>
                <a:cs typeface="Times New Roman" panose="02020603050405020304" pitchFamily="18" charset="0"/>
              </a:rPr>
              <a:t>Le </a:t>
            </a:r>
            <a:r>
              <a:rPr lang="en-CA" sz="3200" b="1" i="1" kern="100" dirty="0" err="1">
                <a:effectLst/>
                <a:latin typeface="Arial" panose="020B0604020202020204" pitchFamily="34" charset="0"/>
                <a:ea typeface="Calibri" panose="020F0502020204030204" pitchFamily="34" charset="0"/>
                <a:cs typeface="Times New Roman" panose="02020603050405020304" pitchFamily="18" charset="0"/>
              </a:rPr>
              <a:t>personnes</a:t>
            </a:r>
            <a:r>
              <a:rPr lang="en-CA" sz="3200" b="1" i="1" kern="100" dirty="0">
                <a:latin typeface="Arial" panose="020B0604020202020204" pitchFamily="34" charset="0"/>
                <a:ea typeface="Calibri" panose="020F0502020204030204" pitchFamily="34" charset="0"/>
                <a:cs typeface="Times New Roman" panose="02020603050405020304" pitchFamily="18" charset="0"/>
              </a:rPr>
              <a:t> </a:t>
            </a:r>
            <a:r>
              <a:rPr lang="en-CA" sz="3200" b="1" i="1" kern="100" dirty="0" err="1">
                <a:latin typeface="Arial" panose="020B0604020202020204" pitchFamily="34" charset="0"/>
                <a:ea typeface="Calibri" panose="020F0502020204030204" pitchFamily="34" charset="0"/>
                <a:cs typeface="Times New Roman" panose="02020603050405020304" pitchFamily="18" charset="0"/>
              </a:rPr>
              <a:t>aînées</a:t>
            </a:r>
            <a:r>
              <a:rPr lang="en-CA" sz="3200" b="1" i="1" kern="100" dirty="0">
                <a:latin typeface="Arial" panose="020B0604020202020204" pitchFamily="34" charset="0"/>
                <a:ea typeface="Calibri" panose="020F0502020204030204" pitchFamily="34" charset="0"/>
                <a:cs typeface="Times New Roman" panose="02020603050405020304" pitchFamily="18" charset="0"/>
              </a:rPr>
              <a:t> </a:t>
            </a:r>
            <a:r>
              <a:rPr lang="en-CA" sz="3200" b="1" i="1" kern="100" dirty="0" err="1">
                <a:latin typeface="Arial" panose="020B0604020202020204" pitchFamily="34" charset="0"/>
                <a:ea typeface="Calibri" panose="020F0502020204030204" pitchFamily="34" charset="0"/>
                <a:cs typeface="Times New Roman" panose="02020603050405020304" pitchFamily="18" charset="0"/>
              </a:rPr>
              <a:t>mènent</a:t>
            </a:r>
            <a:r>
              <a:rPr lang="en-CA" sz="3200" b="1" i="1" kern="100" dirty="0">
                <a:latin typeface="Arial" panose="020B0604020202020204" pitchFamily="34" charset="0"/>
                <a:ea typeface="Calibri" panose="020F0502020204030204" pitchFamily="34" charset="0"/>
                <a:cs typeface="Times New Roman" panose="02020603050405020304" pitchFamily="18" charset="0"/>
              </a:rPr>
              <a:t> le </a:t>
            </a:r>
            <a:r>
              <a:rPr lang="en-CA" sz="3200" b="1" i="1" kern="100" dirty="0" err="1">
                <a:latin typeface="Arial" panose="020B0604020202020204" pitchFamily="34" charset="0"/>
                <a:ea typeface="Calibri" panose="020F0502020204030204" pitchFamily="34" charset="0"/>
                <a:cs typeface="Times New Roman" panose="02020603050405020304" pitchFamily="18" charset="0"/>
              </a:rPr>
              <a:t>changement</a:t>
            </a:r>
            <a:r>
              <a:rPr lang="en-CA" sz="3200" b="1" i="1" kern="100" dirty="0">
                <a:latin typeface="Arial" panose="020B0604020202020204" pitchFamily="34" charset="0"/>
                <a:ea typeface="Calibri" panose="020F0502020204030204" pitchFamily="34" charset="0"/>
                <a:cs typeface="Times New Roman" panose="02020603050405020304" pitchFamily="18" charset="0"/>
              </a:rPr>
              <a:t> </a:t>
            </a:r>
            <a:r>
              <a:rPr lang="en-CA" sz="3200" b="1" kern="100" dirty="0" err="1">
                <a:latin typeface="Arial" panose="020B0604020202020204" pitchFamily="34" charset="0"/>
                <a:ea typeface="Calibri" panose="020F0502020204030204" pitchFamily="34" charset="0"/>
                <a:cs typeface="Times New Roman" panose="02020603050405020304" pitchFamily="18" charset="0"/>
              </a:rPr>
              <a:t>est</a:t>
            </a:r>
            <a:r>
              <a:rPr lang="en-CA" sz="3200" b="1" kern="100" dirty="0">
                <a:latin typeface="Arial" panose="020B0604020202020204" pitchFamily="34" charset="0"/>
                <a:ea typeface="Calibri" panose="020F0502020204030204" pitchFamily="34" charset="0"/>
                <a:cs typeface="Times New Roman" panose="02020603050405020304" pitchFamily="18" charset="0"/>
              </a:rPr>
              <a:t> </a:t>
            </a:r>
            <a:r>
              <a:rPr lang="en-CA" sz="3200" b="1" kern="100" dirty="0" err="1">
                <a:latin typeface="Arial" panose="020B0604020202020204" pitchFamily="34" charset="0"/>
                <a:ea typeface="Calibri" panose="020F0502020204030204" pitchFamily="34" charset="0"/>
                <a:cs typeface="Times New Roman" panose="02020603050405020304" pitchFamily="18" charset="0"/>
              </a:rPr>
              <a:t>organisé</a:t>
            </a:r>
            <a:r>
              <a:rPr lang="en-CA" sz="3200" b="1" kern="100" dirty="0">
                <a:latin typeface="Arial" panose="020B0604020202020204" pitchFamily="34" charset="0"/>
                <a:ea typeface="Calibri" panose="020F0502020204030204" pitchFamily="34" charset="0"/>
                <a:cs typeface="Times New Roman" panose="02020603050405020304" pitchFamily="18" charset="0"/>
              </a:rPr>
              <a:t> </a:t>
            </a:r>
            <a:r>
              <a:rPr lang="en-CA" sz="3200" b="1" kern="100" dirty="0" err="1">
                <a:latin typeface="Arial" panose="020B0604020202020204" pitchFamily="34" charset="0"/>
                <a:ea typeface="Calibri" panose="020F0502020204030204" pitchFamily="34" charset="0"/>
                <a:cs typeface="Times New Roman" panose="02020603050405020304" pitchFamily="18" charset="0"/>
              </a:rPr>
              <a:t>en</a:t>
            </a:r>
            <a:r>
              <a:rPr lang="en-CA" sz="3200" b="1" kern="100" dirty="0">
                <a:latin typeface="Arial" panose="020B0604020202020204" pitchFamily="34" charset="0"/>
                <a:ea typeface="Calibri" panose="020F0502020204030204" pitchFamily="34" charset="0"/>
                <a:cs typeface="Times New Roman" panose="02020603050405020304" pitchFamily="18" charset="0"/>
              </a:rPr>
              <a:t> trois sections : </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pic>
        <p:nvPicPr>
          <p:cNvPr id="4" name="Picture 3" descr="A hand holding a globe&#10;&#10;Description automatically generated with low confidence">
            <a:extLst>
              <a:ext uri="{FF2B5EF4-FFF2-40B4-BE49-F238E27FC236}">
                <a16:creationId xmlns:a16="http://schemas.microsoft.com/office/drawing/2014/main" id="{3DE29C41-8E74-55CE-638A-80F23BF0C6B3}"/>
              </a:ext>
            </a:extLst>
          </p:cNvPr>
          <p:cNvPicPr>
            <a:picLocks noChangeAspect="1"/>
          </p:cNvPicPr>
          <p:nvPr/>
        </p:nvPicPr>
        <p:blipFill rotWithShape="1">
          <a:blip r:embed="rId2">
            <a:extLst>
              <a:ext uri="{28A0092B-C50C-407E-A947-70E740481C1C}">
                <a14:useLocalDpi xmlns:a14="http://schemas.microsoft.com/office/drawing/2010/main" val="0"/>
              </a:ext>
            </a:extLst>
          </a:blip>
          <a:srcRect t="5909" r="-1" b="170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B67F5A-8295-70A1-3F12-80D219F3B428}"/>
              </a:ext>
            </a:extLst>
          </p:cNvPr>
          <p:cNvSpPr>
            <a:spLocks noGrp="1"/>
          </p:cNvSpPr>
          <p:nvPr>
            <p:ph idx="1"/>
          </p:nvPr>
        </p:nvSpPr>
        <p:spPr>
          <a:xfrm>
            <a:off x="5297762" y="2706624"/>
            <a:ext cx="6251110" cy="3483864"/>
          </a:xfrm>
        </p:spPr>
        <p:txBody>
          <a:bodyPr>
            <a:normAutofit/>
          </a:bodyPr>
          <a:lstStyle/>
          <a:p>
            <a:pPr marL="342900" lvl="0" indent="-342900">
              <a:spcAft>
                <a:spcPts val="600"/>
              </a:spcAft>
              <a:buFont typeface="+mj-lt"/>
              <a:buAutoNum type="arabicPeriod"/>
            </a:pPr>
            <a:r>
              <a:rPr lang="en-CA" kern="100" dirty="0">
                <a:effectLst/>
                <a:latin typeface="Arial" panose="020B0604020202020204" pitchFamily="34" charset="0"/>
                <a:ea typeface="Calibri" panose="020F0502020204030204" pitchFamily="34" charset="0"/>
                <a:cs typeface="Times New Roman" panose="02020603050405020304" pitchFamily="18" charset="0"/>
              </a:rPr>
              <a:t>R</a:t>
            </a:r>
            <a:r>
              <a:rPr lang="en-CA" kern="100" dirty="0">
                <a:latin typeface="Arial" panose="020B0604020202020204" pitchFamily="34" charset="0"/>
                <a:ea typeface="Calibri" panose="020F0502020204030204" pitchFamily="34" charset="0"/>
                <a:cs typeface="Times New Roman" panose="02020603050405020304" pitchFamily="18" charset="0"/>
              </a:rPr>
              <a:t>É</a:t>
            </a:r>
            <a:r>
              <a:rPr lang="en-CA" kern="100" dirty="0">
                <a:effectLst/>
                <a:latin typeface="Arial" panose="020B0604020202020204" pitchFamily="34" charset="0"/>
                <a:ea typeface="Calibri" panose="020F0502020204030204" pitchFamily="34" charset="0"/>
                <a:cs typeface="Times New Roman" panose="02020603050405020304" pitchFamily="18" charset="0"/>
              </a:rPr>
              <a:t>FLECTION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mj-lt"/>
              <a:buAutoNum type="arabicPeriod"/>
            </a:pPr>
            <a:r>
              <a:rPr lang="en-CA" kern="100" dirty="0">
                <a:effectLst/>
                <a:latin typeface="Arial" panose="020B0604020202020204" pitchFamily="34" charset="0"/>
                <a:ea typeface="Calibri" panose="020F0502020204030204" pitchFamily="34" charset="0"/>
                <a:cs typeface="Times New Roman" panose="02020603050405020304" pitchFamily="18" charset="0"/>
              </a:rPr>
              <a:t>ACTION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mj-lt"/>
              <a:buAutoNum type="arabicPeriod"/>
            </a:pPr>
            <a:r>
              <a:rPr lang="fr-CA" kern="100" dirty="0">
                <a:effectLst/>
                <a:latin typeface="Arial" panose="020B0604020202020204" pitchFamily="34" charset="0"/>
                <a:ea typeface="Calibri" panose="020F0502020204030204" pitchFamily="34" charset="0"/>
                <a:cs typeface="Times New Roman" panose="02020603050405020304" pitchFamily="18" charset="0"/>
              </a:rPr>
              <a:t>CROISSANCE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6595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7"/>
          <p:cNvSpPr txBox="1"/>
          <p:nvPr/>
        </p:nvSpPr>
        <p:spPr>
          <a:xfrm>
            <a:off x="1255060" y="5279511"/>
            <a:ext cx="9681882" cy="73988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RECONNAISSANCE DES TERRES</a:t>
            </a:r>
          </a:p>
        </p:txBody>
      </p:sp>
      <p:pic>
        <p:nvPicPr>
          <p:cNvPr id="8" name="Picture 2">
            <a:extLst>
              <a:ext uri="{FF2B5EF4-FFF2-40B4-BE49-F238E27FC236}">
                <a16:creationId xmlns:a16="http://schemas.microsoft.com/office/drawing/2014/main" id="{781C8F61-818C-F767-D998-30055773011E}"/>
              </a:ext>
            </a:extLst>
          </p:cNvPr>
          <p:cNvPicPr>
            <a:picLocks noChangeAspect="1"/>
          </p:cNvPicPr>
          <p:nvPr/>
        </p:nvPicPr>
        <p:blipFill rotWithShape="1">
          <a:blip r:embed="rId3"/>
          <a:srcRect b="27668"/>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8EFB5D1-F37B-D4D5-A26C-EF18F3C58B00}"/>
              </a:ext>
            </a:extLst>
          </p:cNvPr>
          <p:cNvSpPr>
            <a:spLocks noGrp="1"/>
          </p:cNvSpPr>
          <p:nvPr>
            <p:ph idx="1"/>
          </p:nvPr>
        </p:nvSpPr>
        <p:spPr>
          <a:xfrm>
            <a:off x="643294" y="613256"/>
            <a:ext cx="6251110" cy="696730"/>
          </a:xfrm>
        </p:spPr>
        <p:txBody>
          <a:bodyPr>
            <a:normAutofit lnSpcReduction="10000"/>
          </a:bodyPr>
          <a:lstStyle/>
          <a:p>
            <a:pPr marL="342900" lvl="0" indent="-342900">
              <a:spcAft>
                <a:spcPts val="600"/>
              </a:spcAft>
              <a:buFont typeface="+mj-lt"/>
              <a:buAutoNum type="arabicPeriod"/>
            </a:pPr>
            <a:r>
              <a:rPr lang="en-CA" sz="4000" kern="100" dirty="0">
                <a:effectLst/>
                <a:latin typeface="Arial" panose="020B0604020202020204" pitchFamily="34" charset="0"/>
                <a:ea typeface="Calibri" panose="020F0502020204030204" pitchFamily="34" charset="0"/>
                <a:cs typeface="Times New Roman" panose="02020603050405020304" pitchFamily="18" charset="0"/>
              </a:rPr>
              <a:t>RÉFLECTION</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7" name="Rectangle: Rounded Corners 6">
            <a:extLst>
              <a:ext uri="{FF2B5EF4-FFF2-40B4-BE49-F238E27FC236}">
                <a16:creationId xmlns:a16="http://schemas.microsoft.com/office/drawing/2014/main" id="{E67652D1-961A-FE28-CA78-A375DBBD2656}"/>
              </a:ext>
            </a:extLst>
          </p:cNvPr>
          <p:cNvSpPr/>
          <p:nvPr/>
        </p:nvSpPr>
        <p:spPr>
          <a:xfrm>
            <a:off x="5097517" y="613256"/>
            <a:ext cx="6978869" cy="54474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2800" b="0" i="0" u="none" strike="noStrike" baseline="0" dirty="0" err="1">
                <a:solidFill>
                  <a:srgbClr val="1B1D4C"/>
                </a:solidFill>
                <a:latin typeface="OpenSans"/>
              </a:rPr>
              <a:t>Incarner</a:t>
            </a:r>
            <a:r>
              <a:rPr lang="en-CA" sz="2800" b="0" i="0" u="none" strike="noStrike" baseline="0" dirty="0">
                <a:solidFill>
                  <a:srgbClr val="1B1D4C"/>
                </a:solidFill>
                <a:latin typeface="OpenSans"/>
              </a:rPr>
              <a:t> le </a:t>
            </a:r>
            <a:r>
              <a:rPr lang="en-CA" sz="2800" b="0" i="0" u="none" strike="noStrike" baseline="0" dirty="0" err="1">
                <a:solidFill>
                  <a:srgbClr val="1B1D4C"/>
                </a:solidFill>
                <a:latin typeface="OpenSans"/>
              </a:rPr>
              <a:t>changement</a:t>
            </a:r>
            <a:r>
              <a:rPr lang="en-CA" sz="2800" b="0" i="0" u="none" strike="noStrike" baseline="0" dirty="0">
                <a:solidFill>
                  <a:srgbClr val="1B1D4C"/>
                </a:solidFill>
                <a:latin typeface="OpenSans"/>
              </a:rPr>
              <a:t> | </a:t>
            </a:r>
            <a:r>
              <a:rPr lang="fr-FR" sz="2800" b="0" i="0" u="none" strike="noStrike" baseline="0" dirty="0">
                <a:solidFill>
                  <a:srgbClr val="1B1D4C"/>
                </a:solidFill>
                <a:latin typeface="OpenSans"/>
              </a:rPr>
              <a:t>Joindre le geste à la parole</a:t>
            </a:r>
            <a:endParaRPr lang="en-CA" sz="2800" dirty="0">
              <a:solidFill>
                <a:schemeClr val="tx1"/>
              </a:solidFill>
            </a:endParaRPr>
          </a:p>
        </p:txBody>
      </p:sp>
      <p:sp>
        <p:nvSpPr>
          <p:cNvPr id="8" name="Rectangle: Rounded Corners 7">
            <a:extLst>
              <a:ext uri="{FF2B5EF4-FFF2-40B4-BE49-F238E27FC236}">
                <a16:creationId xmlns:a16="http://schemas.microsoft.com/office/drawing/2014/main" id="{474B3D10-FD19-0E25-681A-4A1CCDD84D75}"/>
              </a:ext>
            </a:extLst>
          </p:cNvPr>
          <p:cNvSpPr/>
          <p:nvPr/>
        </p:nvSpPr>
        <p:spPr>
          <a:xfrm>
            <a:off x="6115039" y="1499077"/>
            <a:ext cx="2568102" cy="1157592"/>
          </a:xfrm>
          <a:prstGeom prst="roundRect">
            <a:avLst/>
          </a:prstGeom>
          <a:solidFill>
            <a:srgbClr val="FEF0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Open Sans" panose="020B0606030504020204" pitchFamily="34" charset="0"/>
                <a:ea typeface="Open Sans" panose="020B0606030504020204" pitchFamily="34" charset="0"/>
                <a:cs typeface="Open Sans" panose="020B0606030504020204" pitchFamily="34" charset="0"/>
              </a:rPr>
              <a:t>Un nouveau cadre</a:t>
            </a:r>
            <a:endParaRPr lang="en-CA"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65A116C3-3563-8404-2692-2BC1F5DC1306}"/>
              </a:ext>
            </a:extLst>
          </p:cNvPr>
          <p:cNvSpPr/>
          <p:nvPr/>
        </p:nvSpPr>
        <p:spPr>
          <a:xfrm>
            <a:off x="6661629" y="4184755"/>
            <a:ext cx="2568102" cy="1157592"/>
          </a:xfrm>
          <a:prstGeom prst="roundRect">
            <a:avLst/>
          </a:prstGeom>
          <a:solidFill>
            <a:srgbClr val="FEF0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Créer</a:t>
            </a:r>
            <a:r>
              <a:rPr lang="en-CA"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CA"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une</a:t>
            </a:r>
            <a:r>
              <a:rPr lang="en-CA" dirty="0">
                <a:solidFill>
                  <a:schemeClr val="tx1"/>
                </a:solidFill>
                <a:latin typeface="Open Sans" panose="020B0606030504020204" pitchFamily="34" charset="0"/>
                <a:ea typeface="Open Sans" panose="020B0606030504020204" pitchFamily="34" charset="0"/>
                <a:cs typeface="Open Sans" panose="020B0606030504020204" pitchFamily="34" charset="0"/>
              </a:rPr>
              <a:t> dimension</a:t>
            </a:r>
          </a:p>
          <a:p>
            <a:pPr algn="ctr"/>
            <a:r>
              <a:rPr lang="en-CA" dirty="0" err="1">
                <a:solidFill>
                  <a:schemeClr val="tx1"/>
                </a:solidFill>
                <a:latin typeface="Open Sans" panose="020B0606030504020204" pitchFamily="34" charset="0"/>
                <a:ea typeface="Open Sans" panose="020B0606030504020204" pitchFamily="34" charset="0"/>
                <a:cs typeface="Open Sans" panose="020B0606030504020204" pitchFamily="34" charset="0"/>
              </a:rPr>
              <a:t>éthique</a:t>
            </a:r>
            <a:endParaRPr lang="en-CA"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30DA7CCA-4290-A143-1657-E9E9CFA4B82D}"/>
              </a:ext>
            </a:extLst>
          </p:cNvPr>
          <p:cNvSpPr/>
          <p:nvPr/>
        </p:nvSpPr>
        <p:spPr>
          <a:xfrm>
            <a:off x="9331462" y="2760098"/>
            <a:ext cx="2568102" cy="1157592"/>
          </a:xfrm>
          <a:prstGeom prst="roundRect">
            <a:avLst/>
          </a:prstGeom>
          <a:solidFill>
            <a:srgbClr val="F0FA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Développement</a:t>
            </a:r>
            <a:endParaRPr lang="en-CA"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CA"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communautaire</a:t>
            </a:r>
            <a:endParaRPr lang="en-CA"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56F9D416-B7BC-8D08-5D76-0B63DAF0EBB0}"/>
              </a:ext>
            </a:extLst>
          </p:cNvPr>
          <p:cNvSpPr/>
          <p:nvPr/>
        </p:nvSpPr>
        <p:spPr>
          <a:xfrm>
            <a:off x="3569871" y="5457235"/>
            <a:ext cx="2568102" cy="1157592"/>
          </a:xfrm>
          <a:prstGeom prst="roundRect">
            <a:avLst/>
          </a:prstGeom>
          <a:solidFill>
            <a:srgbClr val="F0FA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Pratiquer</a:t>
            </a:r>
            <a:r>
              <a:rPr lang="en-CA"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CA"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l’humilité</a:t>
            </a:r>
            <a:r>
              <a:rPr lang="en-CA"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CA"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culturelle</a:t>
            </a:r>
            <a:endParaRPr lang="en-CA"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Arc 11">
            <a:extLst>
              <a:ext uri="{FF2B5EF4-FFF2-40B4-BE49-F238E27FC236}">
                <a16:creationId xmlns:a16="http://schemas.microsoft.com/office/drawing/2014/main" id="{DBC390A2-1472-6D7C-573B-A5937BD06E41}"/>
              </a:ext>
            </a:extLst>
          </p:cNvPr>
          <p:cNvSpPr/>
          <p:nvPr/>
        </p:nvSpPr>
        <p:spPr>
          <a:xfrm>
            <a:off x="7743221" y="1953116"/>
            <a:ext cx="2568101" cy="1605064"/>
          </a:xfrm>
          <a:prstGeom prst="arc">
            <a:avLst>
              <a:gd name="adj1" fmla="val 14865019"/>
              <a:gd name="adj2" fmla="val 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a:extLst>
              <a:ext uri="{FF2B5EF4-FFF2-40B4-BE49-F238E27FC236}">
                <a16:creationId xmlns:a16="http://schemas.microsoft.com/office/drawing/2014/main" id="{BEFF8F14-6F28-93E2-0BA0-73144FD0A762}"/>
              </a:ext>
            </a:extLst>
          </p:cNvPr>
          <p:cNvSpPr/>
          <p:nvPr/>
        </p:nvSpPr>
        <p:spPr>
          <a:xfrm rot="6284706">
            <a:off x="8801865" y="3258070"/>
            <a:ext cx="1169139" cy="1605064"/>
          </a:xfrm>
          <a:prstGeom prst="arc">
            <a:avLst>
              <a:gd name="adj1" fmla="val 14865019"/>
              <a:gd name="adj2" fmla="val 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a:extLst>
              <a:ext uri="{FF2B5EF4-FFF2-40B4-BE49-F238E27FC236}">
                <a16:creationId xmlns:a16="http://schemas.microsoft.com/office/drawing/2014/main" id="{BB88D776-B305-B99A-CE4E-2427BBDCA722}"/>
              </a:ext>
            </a:extLst>
          </p:cNvPr>
          <p:cNvSpPr/>
          <p:nvPr/>
        </p:nvSpPr>
        <p:spPr>
          <a:xfrm flipH="1">
            <a:off x="5197090" y="4631015"/>
            <a:ext cx="2192363" cy="1605064"/>
          </a:xfrm>
          <a:prstGeom prst="arc">
            <a:avLst>
              <a:gd name="adj1" fmla="val 14865019"/>
              <a:gd name="adj2" fmla="val 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5" name="Picture 14">
            <a:extLst>
              <a:ext uri="{FF2B5EF4-FFF2-40B4-BE49-F238E27FC236}">
                <a16:creationId xmlns:a16="http://schemas.microsoft.com/office/drawing/2014/main" id="{55EAA635-9A89-69CB-4F41-0085F0596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6" y="1119077"/>
            <a:ext cx="3943290" cy="464860"/>
          </a:xfrm>
          <a:prstGeom prst="rect">
            <a:avLst/>
          </a:prstGeom>
        </p:spPr>
      </p:pic>
      <p:sp>
        <p:nvSpPr>
          <p:cNvPr id="16" name="Content Placeholder 2">
            <a:extLst>
              <a:ext uri="{FF2B5EF4-FFF2-40B4-BE49-F238E27FC236}">
                <a16:creationId xmlns:a16="http://schemas.microsoft.com/office/drawing/2014/main" id="{9F6BDBE4-5136-0D3D-4DAA-46FA4260D785}"/>
              </a:ext>
            </a:extLst>
          </p:cNvPr>
          <p:cNvSpPr txBox="1">
            <a:spLocks/>
          </p:cNvSpPr>
          <p:nvPr/>
        </p:nvSpPr>
        <p:spPr>
          <a:xfrm>
            <a:off x="639194" y="1421102"/>
            <a:ext cx="5587478" cy="3483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US" dirty="0"/>
          </a:p>
          <a:p>
            <a:pPr>
              <a:buFont typeface="Wingdings" panose="05000000000000000000" pitchFamily="2" charset="2"/>
              <a:buChar char="Ø"/>
            </a:pPr>
            <a:r>
              <a:rPr lang="fr-FR" sz="2800" b="0" i="0" u="none" strike="noStrike" baseline="0" dirty="0">
                <a:solidFill>
                  <a:srgbClr val="1B1D4C"/>
                </a:solidFill>
                <a:latin typeface="OpenSans"/>
              </a:rPr>
              <a:t>Vue d’ensemble : Nous sommes tous des acteurs du changement social</a:t>
            </a:r>
          </a:p>
          <a:p>
            <a:pPr>
              <a:buFont typeface="Wingdings" panose="05000000000000000000" pitchFamily="2" charset="2"/>
              <a:buChar char="Ø"/>
            </a:pPr>
            <a:r>
              <a:rPr lang="fr-FR" sz="2800" b="0" i="0" u="none" strike="noStrike" baseline="0" dirty="0">
                <a:solidFill>
                  <a:srgbClr val="1B1D4C"/>
                </a:solidFill>
                <a:latin typeface="OpenSans"/>
              </a:rPr>
              <a:t>Théorie du changement : Joindre le geste à la parole pour la prévention</a:t>
            </a:r>
            <a:endParaRPr lang="en-US" dirty="0"/>
          </a:p>
          <a:p>
            <a:pPr>
              <a:buFont typeface="Wingdings" panose="05000000000000000000" pitchFamily="2" charset="2"/>
              <a:buChar char="Ø"/>
            </a:pPr>
            <a:r>
              <a:rPr lang="en-CA" sz="2800" b="0" i="0" u="none" strike="noStrike" baseline="0" dirty="0">
                <a:solidFill>
                  <a:srgbClr val="1B1D4C"/>
                </a:solidFill>
                <a:latin typeface="OpenSans"/>
              </a:rPr>
              <a:t>Questions directrices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3623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EF596-16D9-4610-F583-AE2EB9A4C0DE}"/>
              </a:ext>
            </a:extLst>
          </p:cNvPr>
          <p:cNvSpPr>
            <a:spLocks noGrp="1"/>
          </p:cNvSpPr>
          <p:nvPr>
            <p:ph type="title"/>
          </p:nvPr>
        </p:nvSpPr>
        <p:spPr/>
        <p:txBody>
          <a:bodyPr>
            <a:normAutofit fontScale="90000"/>
          </a:bodyPr>
          <a:lstStyle/>
          <a:p>
            <a:pPr algn="l"/>
            <a:r>
              <a:rPr lang="fr-FR" sz="3100" b="0" i="0" u="none" strike="noStrike" baseline="0" dirty="0">
                <a:latin typeface="Open Sans" panose="020B0606030504020204" pitchFamily="34" charset="0"/>
                <a:ea typeface="Open Sans" panose="020B0606030504020204" pitchFamily="34" charset="0"/>
                <a:cs typeface="Open Sans" panose="020B0606030504020204" pitchFamily="34" charset="0"/>
              </a:rPr>
              <a:t>La discrimination systémique fondée sur l’âge est un obstacle à </a:t>
            </a:r>
            <a:r>
              <a:rPr lang="en-CA" sz="3100" b="0" i="0" u="none" strike="noStrike" baseline="0" dirty="0">
                <a:latin typeface="Open Sans" panose="020B0606030504020204" pitchFamily="34" charset="0"/>
                <a:ea typeface="Open Sans" panose="020B0606030504020204" pitchFamily="34" charset="0"/>
                <a:cs typeface="Open Sans" panose="020B0606030504020204" pitchFamily="34" charset="0"/>
              </a:rPr>
              <a:t>la </a:t>
            </a:r>
            <a:r>
              <a:rPr lang="en-CA" sz="3100" b="0" i="0" u="none" strike="noStrike" baseline="0" dirty="0" err="1">
                <a:latin typeface="Open Sans" panose="020B0606030504020204" pitchFamily="34" charset="0"/>
                <a:ea typeface="Open Sans" panose="020B0606030504020204" pitchFamily="34" charset="0"/>
                <a:cs typeface="Open Sans" panose="020B0606030504020204" pitchFamily="34" charset="0"/>
              </a:rPr>
              <a:t>prévention</a:t>
            </a:r>
            <a:br>
              <a:rPr lang="en-CA" sz="1800" b="0" i="0" u="none" strike="noStrike" baseline="0" dirty="0">
                <a:solidFill>
                  <a:srgbClr val="633394"/>
                </a:solidFill>
                <a:latin typeface="OpenSans-Semibold"/>
              </a:rPr>
            </a:br>
            <a:r>
              <a:rPr lang="en-CA" sz="2800" dirty="0">
                <a:latin typeface="+mn-lt"/>
              </a:rPr>
              <a:t>(</a:t>
            </a:r>
            <a:r>
              <a:rPr lang="en-CA" sz="3100" dirty="0" err="1">
                <a:latin typeface="+mn-lt"/>
              </a:rPr>
              <a:t>reconnaître</a:t>
            </a:r>
            <a:r>
              <a:rPr lang="en-CA" sz="2800" dirty="0">
                <a:latin typeface="+mn-lt"/>
              </a:rPr>
              <a:t> </a:t>
            </a:r>
            <a:r>
              <a:rPr lang="en-CA" sz="3100" dirty="0">
                <a:latin typeface="Open Sans" panose="020B0606030504020204" pitchFamily="34" charset="0"/>
                <a:ea typeface="Open Sans" panose="020B0606030504020204" pitchFamily="34" charset="0"/>
                <a:cs typeface="Open Sans" panose="020B0606030504020204" pitchFamily="34" charset="0"/>
              </a:rPr>
              <a:t>la </a:t>
            </a:r>
            <a:r>
              <a:rPr lang="en-CA" sz="3100" dirty="0" err="1">
                <a:latin typeface="Open Sans" panose="020B0606030504020204" pitchFamily="34" charset="0"/>
                <a:ea typeface="Open Sans" panose="020B0606030504020204" pitchFamily="34" charset="0"/>
                <a:cs typeface="Open Sans" panose="020B0606030504020204" pitchFamily="34" charset="0"/>
              </a:rPr>
              <a:t>réalité</a:t>
            </a:r>
            <a:r>
              <a:rPr lang="en-CA" sz="3100" dirty="0">
                <a:latin typeface="Open Sans" panose="020B0606030504020204" pitchFamily="34" charset="0"/>
                <a:ea typeface="Open Sans" panose="020B0606030504020204" pitchFamily="34" charset="0"/>
                <a:cs typeface="Open Sans" panose="020B0606030504020204" pitchFamily="34" charset="0"/>
              </a:rPr>
              <a:t> des </a:t>
            </a:r>
            <a:r>
              <a:rPr lang="en-CA" sz="31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RPMTPA</a:t>
            </a:r>
            <a:r>
              <a:rPr lang="en-CA" sz="3100" dirty="0">
                <a:latin typeface="Open Sans" panose="020B0606030504020204" pitchFamily="34" charset="0"/>
                <a:ea typeface="Open Sans" panose="020B0606030504020204" pitchFamily="34" charset="0"/>
                <a:cs typeface="Open Sans" panose="020B0606030504020204" pitchFamily="34" charset="0"/>
              </a:rPr>
              <a:t>)</a:t>
            </a:r>
            <a:endParaRPr lang="en-US" sz="31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val 3">
            <a:extLst>
              <a:ext uri="{FF2B5EF4-FFF2-40B4-BE49-F238E27FC236}">
                <a16:creationId xmlns:a16="http://schemas.microsoft.com/office/drawing/2014/main" id="{5192581C-26B6-D669-E674-A30C09CABDF5}"/>
              </a:ext>
            </a:extLst>
          </p:cNvPr>
          <p:cNvSpPr/>
          <p:nvPr/>
        </p:nvSpPr>
        <p:spPr>
          <a:xfrm>
            <a:off x="764274" y="2173924"/>
            <a:ext cx="10434291" cy="1815152"/>
          </a:xfrm>
          <a:prstGeom prst="ellipse">
            <a:avLst/>
          </a:prstGeom>
          <a:solidFill>
            <a:schemeClr val="accent2">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 </a:t>
            </a:r>
          </a:p>
        </p:txBody>
      </p:sp>
      <p:sp>
        <p:nvSpPr>
          <p:cNvPr id="5" name="Oval 4">
            <a:extLst>
              <a:ext uri="{FF2B5EF4-FFF2-40B4-BE49-F238E27FC236}">
                <a16:creationId xmlns:a16="http://schemas.microsoft.com/office/drawing/2014/main" id="{13053623-1BCE-03C3-0E3A-044ABCD2638C}"/>
              </a:ext>
            </a:extLst>
          </p:cNvPr>
          <p:cNvSpPr/>
          <p:nvPr/>
        </p:nvSpPr>
        <p:spPr>
          <a:xfrm>
            <a:off x="3138984" y="2327970"/>
            <a:ext cx="8059581" cy="1502978"/>
          </a:xfrm>
          <a:prstGeom prst="ellipse">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 </a:t>
            </a:r>
          </a:p>
        </p:txBody>
      </p:sp>
      <p:sp>
        <p:nvSpPr>
          <p:cNvPr id="6" name="Oval 5">
            <a:extLst>
              <a:ext uri="{FF2B5EF4-FFF2-40B4-BE49-F238E27FC236}">
                <a16:creationId xmlns:a16="http://schemas.microsoft.com/office/drawing/2014/main" id="{25CA02B0-5786-5548-7E74-A8A0F910EE63}"/>
              </a:ext>
            </a:extLst>
          </p:cNvPr>
          <p:cNvSpPr/>
          <p:nvPr/>
        </p:nvSpPr>
        <p:spPr>
          <a:xfrm>
            <a:off x="5734410" y="2462399"/>
            <a:ext cx="5464155" cy="1334813"/>
          </a:xfrm>
          <a:prstGeom prst="ellipse">
            <a:avLst/>
          </a:prstGeom>
          <a:solidFill>
            <a:schemeClr val="accent6">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C871E0B3-0D16-B296-AF79-1CD229205C58}"/>
              </a:ext>
            </a:extLst>
          </p:cNvPr>
          <p:cNvSpPr/>
          <p:nvPr/>
        </p:nvSpPr>
        <p:spPr>
          <a:xfrm>
            <a:off x="8099766" y="2639251"/>
            <a:ext cx="3098800" cy="985520"/>
          </a:xfrm>
          <a:prstGeom prst="ellipse">
            <a:avLst/>
          </a:prstGeom>
          <a:solidFill>
            <a:srgbClr val="93E3F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dirty="0">
                <a:solidFill>
                  <a:schemeClr val="tx1"/>
                </a:solidFill>
              </a:rPr>
              <a:t>INDIVIDU</a:t>
            </a:r>
          </a:p>
        </p:txBody>
      </p:sp>
      <p:sp>
        <p:nvSpPr>
          <p:cNvPr id="10" name="TextBox 9">
            <a:extLst>
              <a:ext uri="{FF2B5EF4-FFF2-40B4-BE49-F238E27FC236}">
                <a16:creationId xmlns:a16="http://schemas.microsoft.com/office/drawing/2014/main" id="{D0A0479B-C026-1056-2060-12BB3D0954A4}"/>
              </a:ext>
            </a:extLst>
          </p:cNvPr>
          <p:cNvSpPr txBox="1"/>
          <p:nvPr/>
        </p:nvSpPr>
        <p:spPr>
          <a:xfrm>
            <a:off x="6263471" y="2945140"/>
            <a:ext cx="1810605" cy="369332"/>
          </a:xfrm>
          <a:prstGeom prst="rect">
            <a:avLst/>
          </a:prstGeom>
          <a:noFill/>
        </p:spPr>
        <p:txBody>
          <a:bodyPr wrap="square" rtlCol="0">
            <a:spAutoFit/>
          </a:bodyPr>
          <a:lstStyle/>
          <a:p>
            <a:r>
              <a:rPr lang="en-CA" b="1" dirty="0"/>
              <a:t>RELATIONS</a:t>
            </a:r>
          </a:p>
        </p:txBody>
      </p:sp>
      <p:sp>
        <p:nvSpPr>
          <p:cNvPr id="11" name="TextBox 10">
            <a:extLst>
              <a:ext uri="{FF2B5EF4-FFF2-40B4-BE49-F238E27FC236}">
                <a16:creationId xmlns:a16="http://schemas.microsoft.com/office/drawing/2014/main" id="{BC5E731A-94C0-F31F-66B2-D0B14E8B0514}"/>
              </a:ext>
            </a:extLst>
          </p:cNvPr>
          <p:cNvSpPr txBox="1"/>
          <p:nvPr/>
        </p:nvSpPr>
        <p:spPr>
          <a:xfrm>
            <a:off x="3863745" y="2888803"/>
            <a:ext cx="1810605" cy="369332"/>
          </a:xfrm>
          <a:prstGeom prst="rect">
            <a:avLst/>
          </a:prstGeom>
          <a:noFill/>
        </p:spPr>
        <p:txBody>
          <a:bodyPr wrap="square" rtlCol="0">
            <a:spAutoFit/>
          </a:bodyPr>
          <a:lstStyle/>
          <a:p>
            <a:r>
              <a:rPr lang="en-CA" b="1" dirty="0"/>
              <a:t>COMMUNAUTÉ</a:t>
            </a:r>
          </a:p>
        </p:txBody>
      </p:sp>
      <p:sp>
        <p:nvSpPr>
          <p:cNvPr id="12" name="TextBox 11">
            <a:extLst>
              <a:ext uri="{FF2B5EF4-FFF2-40B4-BE49-F238E27FC236}">
                <a16:creationId xmlns:a16="http://schemas.microsoft.com/office/drawing/2014/main" id="{B44603C1-805B-8FAE-3F54-12C8545AE46B}"/>
              </a:ext>
            </a:extLst>
          </p:cNvPr>
          <p:cNvSpPr txBox="1"/>
          <p:nvPr/>
        </p:nvSpPr>
        <p:spPr>
          <a:xfrm>
            <a:off x="1580979" y="2896834"/>
            <a:ext cx="1810605" cy="369332"/>
          </a:xfrm>
          <a:prstGeom prst="rect">
            <a:avLst/>
          </a:prstGeom>
          <a:noFill/>
        </p:spPr>
        <p:txBody>
          <a:bodyPr wrap="square" rtlCol="0">
            <a:spAutoFit/>
          </a:bodyPr>
          <a:lstStyle/>
          <a:p>
            <a:r>
              <a:rPr lang="en-CA" b="1" dirty="0"/>
              <a:t>SOCIÉTÉ </a:t>
            </a:r>
          </a:p>
        </p:txBody>
      </p:sp>
      <p:sp>
        <p:nvSpPr>
          <p:cNvPr id="3" name="TextBox 2">
            <a:extLst>
              <a:ext uri="{FF2B5EF4-FFF2-40B4-BE49-F238E27FC236}">
                <a16:creationId xmlns:a16="http://schemas.microsoft.com/office/drawing/2014/main" id="{9B6A1145-853D-0D25-1DFF-CDE96164167C}"/>
              </a:ext>
            </a:extLst>
          </p:cNvPr>
          <p:cNvSpPr txBox="1"/>
          <p:nvPr/>
        </p:nvSpPr>
        <p:spPr>
          <a:xfrm>
            <a:off x="838200" y="4327021"/>
            <a:ext cx="10775013" cy="2308324"/>
          </a:xfrm>
          <a:prstGeom prst="rect">
            <a:avLst/>
          </a:prstGeom>
          <a:noFill/>
        </p:spPr>
        <p:txBody>
          <a:bodyPr wrap="square">
            <a:spAutoFit/>
          </a:bodyPr>
          <a:lstStyle/>
          <a:p>
            <a:pPr algn="l"/>
            <a:r>
              <a:rPr lang="fr-FR" sz="2400" b="0" i="0" u="none" strike="noStrike" baseline="0" dirty="0">
                <a:solidFill>
                  <a:srgbClr val="1B1D4C"/>
                </a:solidFill>
                <a:latin typeface="OpenSans"/>
              </a:rPr>
              <a:t>Le fait de s’en remettre au bénévolat pour contester des normes sociales</a:t>
            </a:r>
          </a:p>
          <a:p>
            <a:pPr algn="l"/>
            <a:r>
              <a:rPr lang="fr-FR" sz="2400" b="0" i="0" u="none" strike="noStrike" baseline="0" dirty="0">
                <a:solidFill>
                  <a:srgbClr val="1B1D4C"/>
                </a:solidFill>
                <a:latin typeface="OpenSans"/>
              </a:rPr>
              <a:t>bien ancrées qui favorisent les mauvais traitements envers les personnes aînées est une forme d’exploitation et une forme de violence structurelle qui cause des préjudices. On ne peut pas compter uniquement sur les bénévoles pour s’attaquer à des problèmes </a:t>
            </a:r>
            <a:r>
              <a:rPr lang="en-CA" sz="2400" b="0" i="0" u="none" strike="noStrike" baseline="0" dirty="0" err="1">
                <a:solidFill>
                  <a:srgbClr val="1B1D4C"/>
                </a:solidFill>
                <a:latin typeface="OpenSans"/>
              </a:rPr>
              <a:t>aussi</a:t>
            </a:r>
            <a:r>
              <a:rPr lang="en-CA" sz="2400" b="0" i="0" u="none" strike="noStrike" baseline="0" dirty="0">
                <a:solidFill>
                  <a:srgbClr val="1B1D4C"/>
                </a:solidFill>
                <a:latin typeface="OpenSans"/>
              </a:rPr>
              <a:t> </a:t>
            </a:r>
            <a:r>
              <a:rPr lang="en-CA" sz="2400" b="0" i="0" u="none" strike="noStrike" baseline="0" dirty="0" err="1">
                <a:solidFill>
                  <a:srgbClr val="1B1D4C"/>
                </a:solidFill>
                <a:latin typeface="OpenSans"/>
              </a:rPr>
              <a:t>profonds</a:t>
            </a:r>
            <a:r>
              <a:rPr lang="en-CA" sz="2400" b="0" i="0" u="none" strike="noStrike" baseline="0" dirty="0">
                <a:solidFill>
                  <a:srgbClr val="1B1D4C"/>
                </a:solidFill>
                <a:latin typeface="OpenSans"/>
              </a:rPr>
              <a:t>. La </a:t>
            </a:r>
            <a:r>
              <a:rPr lang="en-CA" sz="2400" b="0" i="0" u="none" strike="noStrike" baseline="0" dirty="0" err="1">
                <a:solidFill>
                  <a:srgbClr val="1B1D4C"/>
                </a:solidFill>
                <a:latin typeface="OpenSans"/>
              </a:rPr>
              <a:t>maltraitance</a:t>
            </a:r>
            <a:r>
              <a:rPr lang="en-CA" sz="2400" b="0" i="0" u="none" strike="noStrike" baseline="0" dirty="0">
                <a:solidFill>
                  <a:srgbClr val="1B1D4C"/>
                </a:solidFill>
                <a:latin typeface="OpenSans"/>
              </a:rPr>
              <a:t> </a:t>
            </a:r>
            <a:r>
              <a:rPr lang="en-CA" sz="2400" b="0" i="0" u="none" strike="noStrike" baseline="0" dirty="0" err="1">
                <a:solidFill>
                  <a:srgbClr val="1B1D4C"/>
                </a:solidFill>
                <a:latin typeface="OpenSans"/>
              </a:rPr>
              <a:t>envers</a:t>
            </a:r>
            <a:r>
              <a:rPr lang="en-CA" sz="2400" b="0" i="0" u="none" strike="noStrike" baseline="0" dirty="0">
                <a:solidFill>
                  <a:srgbClr val="1B1D4C"/>
                </a:solidFill>
                <a:latin typeface="OpenSans"/>
              </a:rPr>
              <a:t> les </a:t>
            </a:r>
            <a:r>
              <a:rPr lang="en-CA" sz="2400" b="0" i="0" u="none" strike="noStrike" baseline="0" dirty="0" err="1">
                <a:solidFill>
                  <a:srgbClr val="1B1D4C"/>
                </a:solidFill>
                <a:latin typeface="OpenSans"/>
              </a:rPr>
              <a:t>aînés</a:t>
            </a:r>
            <a:r>
              <a:rPr lang="en-CA" sz="2400" b="0" i="0" u="none" strike="noStrike" baseline="0" dirty="0">
                <a:solidFill>
                  <a:srgbClr val="1B1D4C"/>
                </a:solidFill>
                <a:latin typeface="OpenSans"/>
              </a:rPr>
              <a:t> </a:t>
            </a:r>
            <a:r>
              <a:rPr lang="en-CA" sz="2400" b="0" i="0" u="none" strike="noStrike" baseline="0" dirty="0" err="1">
                <a:solidFill>
                  <a:srgbClr val="1B1D4C"/>
                </a:solidFill>
                <a:latin typeface="OpenSans"/>
              </a:rPr>
              <a:t>n’est</a:t>
            </a:r>
            <a:r>
              <a:rPr lang="en-CA" sz="2400" b="0" i="0" u="none" strike="noStrike" baseline="0" dirty="0">
                <a:solidFill>
                  <a:srgbClr val="1B1D4C"/>
                </a:solidFill>
                <a:latin typeface="OpenSans"/>
              </a:rPr>
              <a:t> pas un </a:t>
            </a:r>
            <a:r>
              <a:rPr lang="en-CA" sz="2400" b="0" i="0" u="none" strike="noStrike" baseline="0" dirty="0" err="1">
                <a:solidFill>
                  <a:srgbClr val="1B1D4C"/>
                </a:solidFill>
                <a:latin typeface="OpenSans"/>
              </a:rPr>
              <a:t>problème</a:t>
            </a:r>
            <a:r>
              <a:rPr lang="en-CA" sz="2400" b="0" i="0" u="none" strike="noStrike" baseline="0" dirty="0">
                <a:solidFill>
                  <a:srgbClr val="1B1D4C"/>
                </a:solidFill>
                <a:latin typeface="OpenSans"/>
              </a:rPr>
              <a:t> </a:t>
            </a:r>
            <a:r>
              <a:rPr lang="en-CA" sz="2400" b="0" i="0" u="none" strike="noStrike" baseline="0" dirty="0" err="1">
                <a:solidFill>
                  <a:srgbClr val="1B1D4C"/>
                </a:solidFill>
                <a:latin typeface="OpenSans"/>
              </a:rPr>
              <a:t>individuel</a:t>
            </a:r>
            <a:r>
              <a:rPr lang="en-CA" sz="2400" b="0" i="0" u="none" strike="noStrike" baseline="0" dirty="0">
                <a:solidFill>
                  <a:srgbClr val="1B1D4C"/>
                </a:solidFill>
                <a:latin typeface="OpenSans"/>
              </a:rPr>
              <a:t>.</a:t>
            </a:r>
            <a:endParaRPr lang="en-US" sz="2400" dirty="0"/>
          </a:p>
        </p:txBody>
      </p:sp>
    </p:spTree>
    <p:extLst>
      <p:ext uri="{BB962C8B-B14F-4D97-AF65-F5344CB8AC3E}">
        <p14:creationId xmlns:p14="http://schemas.microsoft.com/office/powerpoint/2010/main" val="267114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a:extLst>
              <a:ext uri="{FF2B5EF4-FFF2-40B4-BE49-F238E27FC236}">
                <a16:creationId xmlns:a16="http://schemas.microsoft.com/office/drawing/2014/main" id="{C33E66A4-62DC-A649-92F8-478E9EBA5A9D}"/>
              </a:ext>
            </a:extLst>
          </p:cNvPr>
          <p:cNvPicPr>
            <a:picLocks noChangeAspect="1"/>
          </p:cNvPicPr>
          <p:nvPr/>
        </p:nvPicPr>
        <p:blipFill rotWithShape="1">
          <a:blip r:embed="rId2">
            <a:extLst>
              <a:ext uri="{28A0092B-C50C-407E-A947-70E740481C1C}">
                <a14:useLocalDpi xmlns:a14="http://schemas.microsoft.com/office/drawing/2010/main" val="0"/>
              </a:ext>
            </a:extLst>
          </a:blip>
          <a:srcRect t="5111" r="2" b="2"/>
          <a:stretch/>
        </p:blipFill>
        <p:spPr>
          <a:xfrm flipH="1">
            <a:off x="-1" y="-2"/>
            <a:ext cx="5410198" cy="6858002"/>
          </a:xfrm>
          <a:prstGeom prst="rect">
            <a:avLst/>
          </a:prstGeom>
        </p:spPr>
      </p:pic>
      <p:sp useBgFill="1">
        <p:nvSpPr>
          <p:cNvPr id="30" name="Rectangle 2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2EF596-16D9-4610-F583-AE2EB9A4C0DE}"/>
              </a:ext>
            </a:extLst>
          </p:cNvPr>
          <p:cNvSpPr>
            <a:spLocks noGrp="1"/>
          </p:cNvSpPr>
          <p:nvPr>
            <p:ph type="title"/>
          </p:nvPr>
        </p:nvSpPr>
        <p:spPr>
          <a:xfrm>
            <a:off x="6115317" y="405685"/>
            <a:ext cx="5464968" cy="1559301"/>
          </a:xfrm>
          <a:solidFill>
            <a:schemeClr val="bg1"/>
          </a:solidFill>
        </p:spPr>
        <p:txBody>
          <a:bodyPr vert="horz" lIns="91440" tIns="45720" rIns="91440" bIns="45720" rtlCol="0" anchor="ctr">
            <a:normAutofit/>
          </a:bodyPr>
          <a:lstStyle/>
          <a:p>
            <a:r>
              <a:rPr lang="fr-FR" sz="3200" b="0" i="0" u="none" strike="noStrike" baseline="0" dirty="0">
                <a:latin typeface="Open Sans" panose="020B0606030504020204" pitchFamily="34" charset="0"/>
                <a:ea typeface="Open Sans" panose="020B0606030504020204" pitchFamily="34" charset="0"/>
                <a:cs typeface="Open Sans" panose="020B0606030504020204" pitchFamily="34" charset="0"/>
              </a:rPr>
              <a:t>La discrimination fondée sur l’âge</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212C3935-A53F-5FAF-034E-C9ED53CB5108}"/>
              </a:ext>
            </a:extLst>
          </p:cNvPr>
          <p:cNvSpPr txBox="1"/>
          <p:nvPr/>
        </p:nvSpPr>
        <p:spPr>
          <a:xfrm>
            <a:off x="6115317" y="2285999"/>
            <a:ext cx="5561676" cy="4398579"/>
          </a:xfrm>
          <a:prstGeom prst="rect">
            <a:avLst/>
          </a:prstGeom>
        </p:spPr>
        <p:txBody>
          <a:bodyPr vert="horz" lIns="91440" tIns="45720" rIns="91440" bIns="45720" rtlCol="0" anchor="ctr">
            <a:noAutofit/>
          </a:bodyPr>
          <a:lstStyle/>
          <a:p>
            <a:pPr algn="l"/>
            <a:r>
              <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L’âgisme est une forme de préjugé qui</a:t>
            </a:r>
            <a:br>
              <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br>
            <a:r>
              <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 - déshumanise les personnes aînées et justifie les comportements de maltraitance à leur égard. </a:t>
            </a:r>
            <a:br>
              <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br>
            <a:br>
              <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br>
            <a:r>
              <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 f</a:t>
            </a:r>
            <a:r>
              <a:rPr lang="en-CA" b="0" i="0" u="none" strike="noStrike" baseline="0" dirty="0" err="1">
                <a:solidFill>
                  <a:srgbClr val="1B1D4C"/>
                </a:solidFill>
                <a:latin typeface="Open Sans" panose="020B0606030504020204" pitchFamily="34" charset="0"/>
                <a:ea typeface="Open Sans" panose="020B0606030504020204" pitchFamily="34" charset="0"/>
                <a:cs typeface="Open Sans" panose="020B0606030504020204" pitchFamily="34" charset="0"/>
              </a:rPr>
              <a:t>erme</a:t>
            </a:r>
            <a:r>
              <a:rPr lang="en-CA"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 </a:t>
            </a:r>
            <a:r>
              <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les yeux sur les conséquences de la discrimination, des mauvais traitements, de la</a:t>
            </a:r>
          </a:p>
          <a:p>
            <a:pPr algn="l"/>
            <a:r>
              <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négligence et de l’isolement social des personnes aînées, de leurs familles et de leurs</a:t>
            </a:r>
          </a:p>
          <a:p>
            <a:pPr algn="l"/>
            <a:r>
              <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communautés. </a:t>
            </a:r>
          </a:p>
          <a:p>
            <a:pPr algn="l"/>
            <a:endPar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endParaRPr>
          </a:p>
          <a:p>
            <a:pPr algn="l"/>
            <a:r>
              <a:rPr lang="fr-FR"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Les mauvais traitements envers les personnes aînées ne sont pas seulement un problème qui concerne une seule personne, ils sont la manifestation la </a:t>
            </a:r>
            <a:r>
              <a:rPr lang="en-CA"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plus </a:t>
            </a:r>
            <a:r>
              <a:rPr lang="en-CA" b="0" i="0" u="none" strike="noStrike" baseline="0" dirty="0" err="1">
                <a:solidFill>
                  <a:srgbClr val="1B1D4C"/>
                </a:solidFill>
                <a:latin typeface="Open Sans" panose="020B0606030504020204" pitchFamily="34" charset="0"/>
                <a:ea typeface="Open Sans" panose="020B0606030504020204" pitchFamily="34" charset="0"/>
                <a:cs typeface="Open Sans" panose="020B0606030504020204" pitchFamily="34" charset="0"/>
              </a:rPr>
              <a:t>néfaste</a:t>
            </a:r>
            <a:r>
              <a:rPr lang="en-CA"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 de </a:t>
            </a:r>
            <a:r>
              <a:rPr lang="en-CA" b="0" i="0" u="none" strike="noStrike" baseline="0" dirty="0" err="1">
                <a:solidFill>
                  <a:srgbClr val="1B1D4C"/>
                </a:solidFill>
                <a:latin typeface="Open Sans" panose="020B0606030504020204" pitchFamily="34" charset="0"/>
                <a:ea typeface="Open Sans" panose="020B0606030504020204" pitchFamily="34" charset="0"/>
                <a:cs typeface="Open Sans" panose="020B0606030504020204" pitchFamily="34" charset="0"/>
              </a:rPr>
              <a:t>l’âgisme</a:t>
            </a:r>
            <a:r>
              <a:rPr lang="en-CA"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112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A817-F723-FDD7-7202-1138E9413D29}"/>
              </a:ext>
            </a:extLst>
          </p:cNvPr>
          <p:cNvSpPr>
            <a:spLocks noGrp="1"/>
          </p:cNvSpPr>
          <p:nvPr>
            <p:ph type="title"/>
          </p:nvPr>
        </p:nvSpPr>
        <p:spPr>
          <a:xfrm>
            <a:off x="452928" y="446819"/>
            <a:ext cx="5979422" cy="2452687"/>
          </a:xfrm>
        </p:spPr>
        <p:txBody>
          <a:bodyPr anchor="ctr">
            <a:normAutofit/>
          </a:bodyPr>
          <a:lstStyle/>
          <a:p>
            <a:r>
              <a:rPr lang="en-CA" sz="3600" dirty="0" err="1"/>
              <a:t>S’orienter</a:t>
            </a:r>
            <a:r>
              <a:rPr lang="en-CA" sz="3600" dirty="0"/>
              <a:t> </a:t>
            </a:r>
            <a:r>
              <a:rPr lang="en-CA" sz="3600" dirty="0" err="1"/>
              <a:t>vers</a:t>
            </a:r>
            <a:r>
              <a:rPr lang="en-CA" sz="3600" dirty="0"/>
              <a:t> la </a:t>
            </a:r>
            <a:r>
              <a:rPr lang="en-CA" sz="3600" dirty="0" err="1"/>
              <a:t>prévention</a:t>
            </a:r>
            <a:endParaRPr lang="en-US" sz="3600" dirty="0"/>
          </a:p>
        </p:txBody>
      </p:sp>
      <p:sp>
        <p:nvSpPr>
          <p:cNvPr id="3" name="Content Placeholder 2">
            <a:extLst>
              <a:ext uri="{FF2B5EF4-FFF2-40B4-BE49-F238E27FC236}">
                <a16:creationId xmlns:a16="http://schemas.microsoft.com/office/drawing/2014/main" id="{E72766E6-FBA2-3282-F2A8-F21625EB8C48}"/>
              </a:ext>
            </a:extLst>
          </p:cNvPr>
          <p:cNvSpPr>
            <a:spLocks noGrp="1"/>
          </p:cNvSpPr>
          <p:nvPr>
            <p:ph idx="1"/>
          </p:nvPr>
        </p:nvSpPr>
        <p:spPr>
          <a:xfrm>
            <a:off x="436419" y="2649683"/>
            <a:ext cx="10961250" cy="4208317"/>
          </a:xfrm>
        </p:spPr>
        <p:txBody>
          <a:bodyPr anchor="ctr">
            <a:normAutofit/>
          </a:bodyPr>
          <a:lstStyle/>
          <a:p>
            <a:pPr marL="0" indent="0" algn="l">
              <a:buNone/>
            </a:pPr>
            <a:r>
              <a:rPr lang="fr-FR" sz="1900" b="1" i="0" u="none" strike="noStrike" baseline="0" dirty="0">
                <a:latin typeface="Arial" panose="020B0604020202020204" pitchFamily="34" charset="0"/>
                <a:cs typeface="Arial" panose="020B0604020202020204" pitchFamily="34" charset="0"/>
              </a:rPr>
              <a:t>Le développement communautaire </a:t>
            </a:r>
            <a:r>
              <a:rPr lang="fr-FR" sz="1900" b="0" i="0" u="none" strike="noStrike" baseline="0" dirty="0">
                <a:latin typeface="Arial" panose="020B0604020202020204" pitchFamily="34" charset="0"/>
                <a:cs typeface="Arial" panose="020B0604020202020204" pitchFamily="34" charset="0"/>
              </a:rPr>
              <a:t>est un processus qui offre une base solide. </a:t>
            </a:r>
          </a:p>
          <a:p>
            <a:pPr marL="0" indent="0" algn="l">
              <a:buNone/>
            </a:pPr>
            <a:br>
              <a:rPr lang="en-CA" sz="1900" b="1" kern="100" dirty="0">
                <a:effectLst/>
                <a:latin typeface="Arial" panose="020B0604020202020204" pitchFamily="34" charset="0"/>
                <a:ea typeface="Calibri" panose="020F0502020204030204" pitchFamily="34" charset="0"/>
                <a:cs typeface="Arial" panose="020B0604020202020204" pitchFamily="34" charset="0"/>
              </a:rPr>
            </a:br>
            <a:r>
              <a:rPr lang="fr-FR" sz="1900" b="1" kern="100" dirty="0">
                <a:effectLst/>
                <a:latin typeface="Arial" panose="020B0604020202020204" pitchFamily="34" charset="0"/>
                <a:ea typeface="Calibri" panose="020F0502020204030204" pitchFamily="34" charset="0"/>
                <a:cs typeface="Arial" panose="020B0604020202020204" pitchFamily="34" charset="0"/>
              </a:rPr>
              <a:t>L</a:t>
            </a:r>
            <a:r>
              <a:rPr lang="fr-FR" sz="1900" b="1" i="0" u="none" strike="noStrike" baseline="0" dirty="0">
                <a:latin typeface="Arial" panose="020B0604020202020204" pitchFamily="34" charset="0"/>
                <a:cs typeface="Arial" panose="020B0604020202020204" pitchFamily="34" charset="0"/>
              </a:rPr>
              <a:t>’établissement d’un nouveau cadre </a:t>
            </a:r>
            <a:r>
              <a:rPr lang="fr-FR" sz="1900" b="0" i="0" u="none" strike="noStrike" baseline="0" dirty="0">
                <a:latin typeface="Arial" panose="020B0604020202020204" pitchFamily="34" charset="0"/>
                <a:cs typeface="Arial" panose="020B0604020202020204" pitchFamily="34" charset="0"/>
              </a:rPr>
              <a:t>pour les services à la personne, qui met l’accent sur les relations et la voix des survivants victimes autochtones est recommandé dans l’Enquête nationale sur les femmes et les filles autochtones disparues </a:t>
            </a:r>
            <a:r>
              <a:rPr lang="en-CA" sz="1900" b="0" i="0" u="none" strike="noStrike" baseline="0" dirty="0">
                <a:latin typeface="Arial" panose="020B0604020202020204" pitchFamily="34" charset="0"/>
                <a:cs typeface="Arial" panose="020B0604020202020204" pitchFamily="34" charset="0"/>
              </a:rPr>
              <a:t>et </a:t>
            </a:r>
            <a:r>
              <a:rPr lang="en-CA" sz="1900" b="0" i="0" u="none" strike="noStrike" baseline="0" dirty="0" err="1">
                <a:latin typeface="Arial" panose="020B0604020202020204" pitchFamily="34" charset="0"/>
                <a:cs typeface="Arial" panose="020B0604020202020204" pitchFamily="34" charset="0"/>
              </a:rPr>
              <a:t>assassinées</a:t>
            </a:r>
            <a:r>
              <a:rPr lang="en-CA" sz="1900" b="0" i="0" u="none" strike="noStrike" baseline="0" dirty="0">
                <a:latin typeface="Arial" panose="020B0604020202020204" pitchFamily="34" charset="0"/>
                <a:cs typeface="Arial" panose="020B0604020202020204" pitchFamily="34" charset="0"/>
              </a:rPr>
              <a:t> (FFADA).</a:t>
            </a:r>
            <a:endParaRPr lang="en-US" sz="1900" kern="100" dirty="0">
              <a:effectLst/>
              <a:latin typeface="Arial" panose="020B0604020202020204" pitchFamily="34" charset="0"/>
              <a:ea typeface="Calibri" panose="020F0502020204030204" pitchFamily="34" charset="0"/>
              <a:cs typeface="Arial" panose="020B0604020202020204" pitchFamily="34" charset="0"/>
            </a:endParaRPr>
          </a:p>
          <a:p>
            <a:pPr marL="0" indent="0" algn="l">
              <a:buNone/>
            </a:pPr>
            <a:r>
              <a:rPr lang="fr-FR" sz="1900" b="0" i="0" u="none" strike="noStrike" baseline="0" dirty="0">
                <a:latin typeface="Arial" panose="020B0604020202020204" pitchFamily="34" charset="0"/>
                <a:cs typeface="Arial" panose="020B0604020202020204" pitchFamily="34" charset="0"/>
              </a:rPr>
              <a:t>Dans le cadre des </a:t>
            </a:r>
            <a:r>
              <a:rPr lang="fr-FR" sz="1900" b="1" i="0" u="none" strike="noStrike" baseline="0" dirty="0">
                <a:latin typeface="Arial" panose="020B0604020202020204" pitchFamily="34" charset="0"/>
                <a:cs typeface="Arial" panose="020B0604020202020204" pitchFamily="34" charset="0"/>
              </a:rPr>
              <a:t>soins collectifs, </a:t>
            </a:r>
            <a:r>
              <a:rPr lang="fr-FR" sz="1900" b="0" i="0" u="none" strike="noStrike" baseline="0" dirty="0">
                <a:latin typeface="Arial" panose="020B0604020202020204" pitchFamily="34" charset="0"/>
                <a:cs typeface="Arial" panose="020B0604020202020204" pitchFamily="34" charset="0"/>
              </a:rPr>
              <a:t>le bien-être et la santé émotionnelle des membres sont considérés comme une responsabilité partagée par le groupe - en remplacement de relations à un sens qui sont fondées sur diverses dynamiques de pouvoir, sur le sacrifice et sur la charité.</a:t>
            </a:r>
            <a:br>
              <a:rPr lang="fr-FR" sz="1900" b="0" i="0" u="none" strike="noStrike" baseline="0" dirty="0">
                <a:latin typeface="Arial" panose="020B0604020202020204" pitchFamily="34" charset="0"/>
                <a:cs typeface="Arial" panose="020B0604020202020204" pitchFamily="34" charset="0"/>
              </a:rPr>
            </a:br>
            <a:br>
              <a:rPr lang="en-CA" sz="1900" kern="100" dirty="0">
                <a:effectLst/>
                <a:latin typeface="Arial" panose="020B0604020202020204" pitchFamily="34" charset="0"/>
                <a:ea typeface="Calibri" panose="020F0502020204030204" pitchFamily="34" charset="0"/>
                <a:cs typeface="Arial" panose="020B0604020202020204" pitchFamily="34" charset="0"/>
              </a:rPr>
            </a:br>
            <a:r>
              <a:rPr lang="en-CA" sz="1900" kern="100" dirty="0" err="1">
                <a:effectLst/>
                <a:latin typeface="Arial" panose="020B0604020202020204" pitchFamily="34" charset="0"/>
                <a:ea typeface="Calibri" panose="020F0502020204030204" pitchFamily="34" charset="0"/>
                <a:cs typeface="Arial" panose="020B0604020202020204" pitchFamily="34" charset="0"/>
              </a:rPr>
              <a:t>Travailler</a:t>
            </a:r>
            <a:r>
              <a:rPr lang="en-CA" sz="1900" kern="100" dirty="0">
                <a:effectLst/>
                <a:latin typeface="Arial" panose="020B0604020202020204" pitchFamily="34" charset="0"/>
                <a:ea typeface="Calibri" panose="020F0502020204030204" pitchFamily="34" charset="0"/>
                <a:cs typeface="Arial" panose="020B0604020202020204" pitchFamily="34" charset="0"/>
              </a:rPr>
              <a:t> pour </a:t>
            </a:r>
            <a:r>
              <a:rPr lang="en-CA" sz="1900" kern="100" dirty="0" err="1">
                <a:effectLst/>
                <a:latin typeface="Arial" panose="020B0604020202020204" pitchFamily="34" charset="0"/>
                <a:ea typeface="Calibri" panose="020F0502020204030204" pitchFamily="34" charset="0"/>
                <a:cs typeface="Arial" panose="020B0604020202020204" pitchFamily="34" charset="0"/>
              </a:rPr>
              <a:t>établir</a:t>
            </a:r>
            <a:r>
              <a:rPr lang="en-CA" sz="1900" kern="100" dirty="0">
                <a:effectLst/>
                <a:latin typeface="Arial" panose="020B0604020202020204" pitchFamily="34" charset="0"/>
                <a:ea typeface="Calibri" panose="020F0502020204030204" pitchFamily="34" charset="0"/>
                <a:cs typeface="Arial" panose="020B0604020202020204" pitchFamily="34" charset="0"/>
              </a:rPr>
              <a:t> </a:t>
            </a:r>
            <a:r>
              <a:rPr lang="en-CA" sz="1900" kern="100" dirty="0" err="1">
                <a:effectLst/>
                <a:latin typeface="Arial" panose="020B0604020202020204" pitchFamily="34" charset="0"/>
                <a:ea typeface="Calibri" panose="020F0502020204030204" pitchFamily="34" charset="0"/>
                <a:cs typeface="Arial" panose="020B0604020202020204" pitchFamily="34" charset="0"/>
              </a:rPr>
              <a:t>une</a:t>
            </a:r>
            <a:r>
              <a:rPr lang="en-CA" sz="1900" kern="100" dirty="0">
                <a:latin typeface="Arial" panose="020B0604020202020204" pitchFamily="34" charset="0"/>
                <a:ea typeface="Calibri" panose="020F0502020204030204" pitchFamily="34" charset="0"/>
                <a:cs typeface="Arial" panose="020B0604020202020204" pitchFamily="34" charset="0"/>
              </a:rPr>
              <a:t> </a:t>
            </a:r>
            <a:r>
              <a:rPr lang="fr-FR" sz="1900" b="1" i="0" u="none" strike="noStrike" baseline="0" dirty="0">
                <a:latin typeface="Arial" panose="020B0604020202020204" pitchFamily="34" charset="0"/>
                <a:cs typeface="Arial" panose="020B0604020202020204" pitchFamily="34" charset="0"/>
              </a:rPr>
              <a:t> dimension éthique </a:t>
            </a:r>
            <a:r>
              <a:rPr lang="fr-FR" sz="1900" dirty="0">
                <a:latin typeface="Arial" panose="020B0604020202020204" pitchFamily="34" charset="0"/>
                <a:cs typeface="Arial" panose="020B0604020202020204" pitchFamily="34" charset="0"/>
              </a:rPr>
              <a:t>dans chaque réunion et effort.</a:t>
            </a:r>
          </a:p>
          <a:p>
            <a:pPr marL="0" indent="0" algn="l">
              <a:buNone/>
            </a:pPr>
            <a:r>
              <a:rPr lang="en-CA" sz="1900" kern="100" dirty="0">
                <a:effectLst/>
                <a:latin typeface="Arial" panose="020B0604020202020204" pitchFamily="34" charset="0"/>
                <a:ea typeface="Calibri" panose="020F0502020204030204" pitchFamily="34" charset="0"/>
                <a:cs typeface="Arial" panose="020B0604020202020204" pitchFamily="34" charset="0"/>
              </a:rPr>
              <a:t>Appliquer </a:t>
            </a:r>
            <a:r>
              <a:rPr lang="fr-FR" sz="1900" kern="100" dirty="0">
                <a:effectLst/>
                <a:latin typeface="Arial" panose="020B0604020202020204" pitchFamily="34" charset="0"/>
                <a:ea typeface="Calibri" panose="020F0502020204030204" pitchFamily="34" charset="0"/>
                <a:cs typeface="Arial" panose="020B0604020202020204" pitchFamily="34" charset="0"/>
              </a:rPr>
              <a:t>l</a:t>
            </a:r>
            <a:r>
              <a:rPr lang="fr-FR" sz="1900" b="0" i="0" u="none" strike="noStrike" baseline="0" dirty="0">
                <a:latin typeface="Arial" panose="020B0604020202020204" pitchFamily="34" charset="0"/>
                <a:cs typeface="Arial" panose="020B0604020202020204" pitchFamily="34" charset="0"/>
              </a:rPr>
              <a:t>es </a:t>
            </a:r>
            <a:r>
              <a:rPr lang="fr-FR" sz="1900" b="1" i="0" u="none" strike="noStrike" baseline="0" dirty="0">
                <a:latin typeface="Arial" panose="020B0604020202020204" pitchFamily="34" charset="0"/>
                <a:cs typeface="Arial" panose="020B0604020202020204" pitchFamily="34" charset="0"/>
              </a:rPr>
              <a:t>principes tenant compte des traumatismes et de la violence </a:t>
            </a:r>
            <a:r>
              <a:rPr lang="fr-FR" sz="1900" b="0" i="0" u="none" strike="noStrike" baseline="0" dirty="0">
                <a:latin typeface="Arial" panose="020B0604020202020204" pitchFamily="34" charset="0"/>
                <a:cs typeface="Arial" panose="020B0604020202020204" pitchFamily="34" charset="0"/>
              </a:rPr>
              <a:t>permettent d’accroître l’équité et  l’humilité culturelle en tant qu’individu et en tant qu’organisme et collectivité.</a:t>
            </a:r>
            <a:endParaRPr lang="en-US" sz="1900" dirty="0">
              <a:latin typeface="Arial" panose="020B0604020202020204" pitchFamily="34" charset="0"/>
              <a:cs typeface="Arial" panose="020B0604020202020204" pitchFamily="34" charset="0"/>
            </a:endParaRPr>
          </a:p>
        </p:txBody>
      </p:sp>
      <p:pic>
        <p:nvPicPr>
          <p:cNvPr id="5" name="Picture 4" descr="A picture containing text, container, tableware&#10;&#10;Description automatically generated">
            <a:extLst>
              <a:ext uri="{FF2B5EF4-FFF2-40B4-BE49-F238E27FC236}">
                <a16:creationId xmlns:a16="http://schemas.microsoft.com/office/drawing/2014/main" id="{582C12CA-4E90-3426-0460-657D23E1C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350" y="0"/>
            <a:ext cx="5759650" cy="2592247"/>
          </a:xfrm>
          <a:prstGeom prst="rect">
            <a:avLst/>
          </a:prstGeom>
        </p:spPr>
      </p:pic>
    </p:spTree>
    <p:extLst>
      <p:ext uri="{BB962C8B-B14F-4D97-AF65-F5344CB8AC3E}">
        <p14:creationId xmlns:p14="http://schemas.microsoft.com/office/powerpoint/2010/main" val="848109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859F6BB-6044-F0C1-B52D-0ACBBCC49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318" y="1668551"/>
            <a:ext cx="6903720" cy="3520897"/>
          </a:xfrm>
          <a:prstGeom prst="rect">
            <a:avLst/>
          </a:prstGeom>
        </p:spPr>
      </p:pic>
      <p:sp>
        <p:nvSpPr>
          <p:cNvPr id="14" name="Content Placeholder 2">
            <a:extLst>
              <a:ext uri="{FF2B5EF4-FFF2-40B4-BE49-F238E27FC236}">
                <a16:creationId xmlns:a16="http://schemas.microsoft.com/office/drawing/2014/main" id="{08C57667-4CA3-D105-C2A3-16F749641E53}"/>
              </a:ext>
            </a:extLst>
          </p:cNvPr>
          <p:cNvSpPr txBox="1">
            <a:spLocks/>
          </p:cNvSpPr>
          <p:nvPr/>
        </p:nvSpPr>
        <p:spPr>
          <a:xfrm>
            <a:off x="556325" y="1668551"/>
            <a:ext cx="3429000" cy="34107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CA" sz="4000" kern="100" dirty="0">
                <a:latin typeface="Arial" panose="020B0604020202020204" pitchFamily="34" charset="0"/>
                <a:ea typeface="Calibri" panose="020F0502020204030204" pitchFamily="34" charset="0"/>
                <a:cs typeface="Times New Roman" panose="02020603050405020304" pitchFamily="18" charset="0"/>
              </a:rPr>
              <a:t>2. ACTION</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000" dirty="0"/>
          </a:p>
        </p:txBody>
      </p:sp>
      <p:sp>
        <p:nvSpPr>
          <p:cNvPr id="6" name="Content Placeholder 2">
            <a:extLst>
              <a:ext uri="{FF2B5EF4-FFF2-40B4-BE49-F238E27FC236}">
                <a16:creationId xmlns:a16="http://schemas.microsoft.com/office/drawing/2014/main" id="{B8EFB5D1-F37B-D4D5-A26C-EF18F3C58B00}"/>
              </a:ext>
            </a:extLst>
          </p:cNvPr>
          <p:cNvSpPr>
            <a:spLocks noGrp="1"/>
          </p:cNvSpPr>
          <p:nvPr>
            <p:ph idx="1"/>
          </p:nvPr>
        </p:nvSpPr>
        <p:spPr>
          <a:xfrm>
            <a:off x="464682" y="3022346"/>
            <a:ext cx="5333446" cy="3410712"/>
          </a:xfrm>
        </p:spPr>
        <p:txBody>
          <a:bodyPr anchor="t">
            <a:normAutofit/>
          </a:bodyPr>
          <a:lstStyle/>
          <a:p>
            <a:pPr>
              <a:buFont typeface="Wingdings" panose="05000000000000000000" pitchFamily="2" charset="2"/>
              <a:buChar char="Ø"/>
            </a:pPr>
            <a:r>
              <a:rPr lang="fr-FR" sz="22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Les personnes aînées mènent le changement</a:t>
            </a:r>
          </a:p>
          <a:p>
            <a:pPr>
              <a:buFont typeface="Wingdings" panose="05000000000000000000" pitchFamily="2" charset="2"/>
              <a:buChar char="Ø"/>
            </a:pPr>
            <a:r>
              <a:rPr lang="en-CA" sz="2200" b="0" i="0" u="none" strike="noStrike" baseline="0" dirty="0" err="1">
                <a:solidFill>
                  <a:srgbClr val="1B1D4C"/>
                </a:solidFill>
                <a:latin typeface="Open Sans" panose="020B0606030504020204" pitchFamily="34" charset="0"/>
                <a:ea typeface="Open Sans" panose="020B0606030504020204" pitchFamily="34" charset="0"/>
                <a:cs typeface="Open Sans" panose="020B0606030504020204" pitchFamily="34" charset="0"/>
              </a:rPr>
              <a:t>Création</a:t>
            </a:r>
            <a:r>
              <a:rPr lang="en-CA" sz="22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 d’un </a:t>
            </a:r>
            <a:r>
              <a:rPr lang="en-CA" sz="2200" b="0" i="0" u="none" strike="noStrike" baseline="0" dirty="0" err="1">
                <a:solidFill>
                  <a:srgbClr val="1B1D4C"/>
                </a:solidFill>
                <a:latin typeface="Open Sans" panose="020B0606030504020204" pitchFamily="34" charset="0"/>
                <a:ea typeface="Open Sans" panose="020B0606030504020204" pitchFamily="34" charset="0"/>
                <a:cs typeface="Open Sans" panose="020B0606030504020204" pitchFamily="34" charset="0"/>
              </a:rPr>
              <a:t>réseau</a:t>
            </a:r>
            <a:endParaRPr lang="en-CA" sz="22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Ø"/>
            </a:pPr>
            <a:r>
              <a:rPr lang="en-CA" sz="22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Objectif et pratique </a:t>
            </a:r>
          </a:p>
          <a:p>
            <a:pPr>
              <a:buFont typeface="Wingdings" panose="05000000000000000000" pitchFamily="2" charset="2"/>
              <a:buChar char="Ø"/>
            </a:pPr>
            <a:r>
              <a:rPr lang="en-US" sz="2200" dirty="0">
                <a:latin typeface="Open Sans" panose="020B0606030504020204" pitchFamily="34" charset="0"/>
                <a:ea typeface="Open Sans" panose="020B0606030504020204" pitchFamily="34" charset="0"/>
                <a:cs typeface="Open Sans" panose="020B0606030504020204" pitchFamily="34" charset="0"/>
              </a:rPr>
              <a:t> </a:t>
            </a:r>
            <a:r>
              <a:rPr lang="fr-FR" sz="22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Établir une compréhension commune des mauvais traitements envers les personnes aînées et de l’âgisme</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0" indent="0" algn="l">
              <a:buNone/>
            </a:pPr>
            <a:endParaRPr lang="en-CA" sz="1800" b="0" i="0" u="none" strike="noStrike" baseline="0" dirty="0">
              <a:solidFill>
                <a:srgbClr val="1B1D4C"/>
              </a:solidFill>
              <a:latin typeface="OpenSans"/>
            </a:endParaRPr>
          </a:p>
        </p:txBody>
      </p:sp>
    </p:spTree>
    <p:extLst>
      <p:ext uri="{BB962C8B-B14F-4D97-AF65-F5344CB8AC3E}">
        <p14:creationId xmlns:p14="http://schemas.microsoft.com/office/powerpoint/2010/main" val="783843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8930-3E10-BFF2-AA89-9326D7F4B2E8}"/>
              </a:ext>
            </a:extLst>
          </p:cNvPr>
          <p:cNvSpPr>
            <a:spLocks noGrp="1"/>
          </p:cNvSpPr>
          <p:nvPr>
            <p:ph type="title"/>
          </p:nvPr>
        </p:nvSpPr>
        <p:spPr/>
        <p:txBody>
          <a:bodyPr>
            <a:normAutofit/>
          </a:bodyPr>
          <a:lstStyle/>
          <a:p>
            <a:pPr algn="l"/>
            <a:r>
              <a:rPr lang="fr-FR" sz="2800" b="0" i="0" u="none" strike="noStrike" baseline="0" dirty="0">
                <a:latin typeface="Open Sans" panose="020B0606030504020204" pitchFamily="34" charset="0"/>
                <a:ea typeface="Open Sans" panose="020B0606030504020204" pitchFamily="34" charset="0"/>
                <a:cs typeface="Open Sans" panose="020B0606030504020204" pitchFamily="34" charset="0"/>
              </a:rPr>
              <a:t>Établir une compréhension commune des mauvais</a:t>
            </a:r>
            <a:br>
              <a:rPr lang="fr-FR" sz="2800" b="0" i="0" u="none" strike="noStrike" baseline="0" dirty="0">
                <a:latin typeface="Open Sans" panose="020B0606030504020204" pitchFamily="34" charset="0"/>
                <a:ea typeface="Open Sans" panose="020B0606030504020204" pitchFamily="34" charset="0"/>
                <a:cs typeface="Open Sans" panose="020B0606030504020204" pitchFamily="34" charset="0"/>
              </a:rPr>
            </a:br>
            <a:r>
              <a:rPr lang="fr-FR" sz="2800" b="0" i="0" u="none" strike="noStrike" baseline="0" dirty="0">
                <a:latin typeface="Open Sans" panose="020B0606030504020204" pitchFamily="34" charset="0"/>
                <a:ea typeface="Open Sans" panose="020B0606030504020204" pitchFamily="34" charset="0"/>
                <a:cs typeface="Open Sans" panose="020B0606030504020204" pitchFamily="34" charset="0"/>
              </a:rPr>
              <a:t>traitements envers les personnes aînées</a:t>
            </a:r>
            <a:endParaRPr lang="en-CA"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D6953B43-0146-A6EE-100F-DFA00AC4BB66}"/>
              </a:ext>
            </a:extLst>
          </p:cNvPr>
          <p:cNvSpPr/>
          <p:nvPr/>
        </p:nvSpPr>
        <p:spPr>
          <a:xfrm>
            <a:off x="838200" y="3771358"/>
            <a:ext cx="10515600" cy="1325563"/>
          </a:xfrm>
          <a:prstGeom prst="roundRect">
            <a:avLst/>
          </a:prstGeom>
          <a:solidFill>
            <a:srgbClr val="FEF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CA"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Suggestion: </a:t>
            </a:r>
            <a:r>
              <a:rPr lang="en-CA"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rassembler</a:t>
            </a:r>
            <a:r>
              <a:rPr lang="en-CA"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les </a:t>
            </a:r>
            <a:r>
              <a:rPr lang="fr-FR" sz="24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rPr>
              <a:t>renseignements clés sur la maltraitance et l’</a:t>
            </a:r>
            <a:r>
              <a:rPr lang="fr-FR" sz="2400" b="0" i="0" u="none" strike="noStrike" baseline="0" dirty="0" err="1">
                <a:solidFill>
                  <a:srgbClr val="1B1D4C"/>
                </a:solidFill>
                <a:latin typeface="Open Sans" panose="020B0606030504020204" pitchFamily="34" charset="0"/>
                <a:ea typeface="Open Sans" panose="020B0606030504020204" pitchFamily="34" charset="0"/>
                <a:cs typeface="Open Sans" panose="020B0606030504020204" pitchFamily="34" charset="0"/>
              </a:rPr>
              <a:t>agisme</a:t>
            </a:r>
            <a:endParaRPr lang="fr-FR" sz="2400" b="0" i="0" u="none" strike="noStrike" baseline="0" dirty="0">
              <a:solidFill>
                <a:srgbClr val="1B1D4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A person with a beard and mustache&#10;&#10;Description automatically generated">
            <a:extLst>
              <a:ext uri="{FF2B5EF4-FFF2-40B4-BE49-F238E27FC236}">
                <a16:creationId xmlns:a16="http://schemas.microsoft.com/office/drawing/2014/main" id="{006D1540-6DE4-5E11-0EED-BB82DFBFC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199" y="796167"/>
            <a:ext cx="2027601" cy="2614539"/>
          </a:xfrm>
          <a:prstGeom prst="rect">
            <a:avLst/>
          </a:prstGeom>
        </p:spPr>
      </p:pic>
      <p:sp>
        <p:nvSpPr>
          <p:cNvPr id="13" name="Rectangle: Rounded Corners 12">
            <a:extLst>
              <a:ext uri="{FF2B5EF4-FFF2-40B4-BE49-F238E27FC236}">
                <a16:creationId xmlns:a16="http://schemas.microsoft.com/office/drawing/2014/main" id="{C71361C3-E5C4-E7B5-AF65-C622760AF0A4}"/>
              </a:ext>
            </a:extLst>
          </p:cNvPr>
          <p:cNvSpPr/>
          <p:nvPr/>
        </p:nvSpPr>
        <p:spPr>
          <a:xfrm>
            <a:off x="838199" y="2744552"/>
            <a:ext cx="5516302" cy="702742"/>
          </a:xfrm>
          <a:prstGeom prst="roundRect">
            <a:avLst/>
          </a:prstGeom>
          <a:solidFill>
            <a:srgbClr val="F1F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CA" sz="2400" dirty="0">
              <a:solidFill>
                <a:schemeClr val="tx1"/>
              </a:solidFill>
            </a:endParaRPr>
          </a:p>
          <a:p>
            <a:r>
              <a:rPr lang="fr-FR" sz="2400" dirty="0">
                <a:solidFill>
                  <a:srgbClr val="1B1D4C"/>
                </a:solidFill>
              </a:rPr>
              <a:t>Q</a:t>
            </a:r>
            <a:r>
              <a:rPr lang="fr-FR" sz="2400" i="0" u="none" strike="noStrike" baseline="0" dirty="0">
                <a:solidFill>
                  <a:srgbClr val="1B1D4C"/>
                </a:solidFill>
              </a:rPr>
              <a:t>uestions pour orienter la discussion</a:t>
            </a:r>
            <a:r>
              <a:rPr lang="en-CA" sz="2400" dirty="0">
                <a:solidFill>
                  <a:schemeClr val="tx1"/>
                </a:solidFill>
              </a:rPr>
              <a:t>: </a:t>
            </a:r>
          </a:p>
          <a:p>
            <a:endParaRPr lang="en-CA" sz="2400" dirty="0">
              <a:solidFill>
                <a:schemeClr val="tx1"/>
              </a:solidFill>
            </a:endParaRPr>
          </a:p>
        </p:txBody>
      </p:sp>
      <p:sp>
        <p:nvSpPr>
          <p:cNvPr id="15" name="TextBox 14">
            <a:extLst>
              <a:ext uri="{FF2B5EF4-FFF2-40B4-BE49-F238E27FC236}">
                <a16:creationId xmlns:a16="http://schemas.microsoft.com/office/drawing/2014/main" id="{6282DA8C-A942-CCFF-A57B-06F1B1E0E1A3}"/>
              </a:ext>
            </a:extLst>
          </p:cNvPr>
          <p:cNvSpPr txBox="1"/>
          <p:nvPr/>
        </p:nvSpPr>
        <p:spPr>
          <a:xfrm>
            <a:off x="838200" y="1599253"/>
            <a:ext cx="8487999" cy="830997"/>
          </a:xfrm>
          <a:prstGeom prst="rect">
            <a:avLst/>
          </a:prstGeom>
          <a:noFill/>
        </p:spPr>
        <p:txBody>
          <a:bodyPr wrap="square">
            <a:spAutoFit/>
          </a:bodyPr>
          <a:lstStyle/>
          <a:p>
            <a:pPr algn="l"/>
            <a:r>
              <a:rPr lang="fr-FR" sz="2400" b="0" i="0" u="none" strike="noStrike" baseline="0" dirty="0">
                <a:solidFill>
                  <a:srgbClr val="1B1D4C"/>
                </a:solidFill>
                <a:latin typeface="OpenSans"/>
              </a:rPr>
              <a:t>Ne supposez pas que tout le monde comprend la question de la même </a:t>
            </a:r>
            <a:r>
              <a:rPr lang="en-CA" sz="2400" b="0" i="0" u="none" strike="noStrike" baseline="0" dirty="0">
                <a:solidFill>
                  <a:srgbClr val="1B1D4C"/>
                </a:solidFill>
                <a:latin typeface="OpenSans"/>
              </a:rPr>
              <a:t>manière.</a:t>
            </a:r>
            <a:endParaRPr lang="en-CA" sz="2400" dirty="0"/>
          </a:p>
        </p:txBody>
      </p:sp>
    </p:spTree>
    <p:extLst>
      <p:ext uri="{BB962C8B-B14F-4D97-AF65-F5344CB8AC3E}">
        <p14:creationId xmlns:p14="http://schemas.microsoft.com/office/powerpoint/2010/main" val="967719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A04919F-3E2A-DF97-8B11-BACF4069CC0B}"/>
              </a:ext>
            </a:extLst>
          </p:cNvPr>
          <p:cNvSpPr/>
          <p:nvPr/>
        </p:nvSpPr>
        <p:spPr>
          <a:xfrm>
            <a:off x="3275012" y="1603720"/>
            <a:ext cx="6772878" cy="72577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0" i="0" u="none" strike="noStrike" baseline="0" dirty="0">
                <a:solidFill>
                  <a:srgbClr val="1B1D4C"/>
                </a:solidFill>
                <a:latin typeface="OpenSans"/>
              </a:rPr>
              <a:t>Lancer une conversation au sein de</a:t>
            </a:r>
          </a:p>
          <a:p>
            <a:pPr algn="ctr"/>
            <a:r>
              <a:rPr lang="en-CA" sz="2400" b="0" i="0" u="none" strike="noStrike" baseline="0" dirty="0">
                <a:solidFill>
                  <a:srgbClr val="1B1D4C"/>
                </a:solidFill>
                <a:latin typeface="OpenSans"/>
              </a:rPr>
              <a:t>la </a:t>
            </a:r>
            <a:r>
              <a:rPr lang="en-CA" sz="2400" b="0" i="0" u="none" strike="noStrike" baseline="0" dirty="0" err="1">
                <a:solidFill>
                  <a:srgbClr val="1B1D4C"/>
                </a:solidFill>
                <a:latin typeface="OpenSans"/>
              </a:rPr>
              <a:t>collectivité</a:t>
            </a:r>
            <a:endParaRPr lang="en-CA" sz="2400" dirty="0">
              <a:solidFill>
                <a:schemeClr val="tx1"/>
              </a:solidFill>
            </a:endParaRPr>
          </a:p>
        </p:txBody>
      </p:sp>
      <p:sp>
        <p:nvSpPr>
          <p:cNvPr id="9" name="Rectangle: Rounded Corners 8">
            <a:extLst>
              <a:ext uri="{FF2B5EF4-FFF2-40B4-BE49-F238E27FC236}">
                <a16:creationId xmlns:a16="http://schemas.microsoft.com/office/drawing/2014/main" id="{EAF90D0B-037C-1632-ACA1-8F855A25431C}"/>
              </a:ext>
            </a:extLst>
          </p:cNvPr>
          <p:cNvSpPr/>
          <p:nvPr/>
        </p:nvSpPr>
        <p:spPr>
          <a:xfrm>
            <a:off x="3275012" y="4528503"/>
            <a:ext cx="6772878" cy="544749"/>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b="0" i="0" u="none" strike="noStrike" baseline="0" dirty="0">
                <a:solidFill>
                  <a:srgbClr val="1B1D4C"/>
                </a:solidFill>
                <a:latin typeface="OpenSans"/>
              </a:rPr>
              <a:t>Organiser </a:t>
            </a:r>
            <a:r>
              <a:rPr lang="en-CA" sz="2400" b="0" i="0" u="none" strike="noStrike" baseline="0" dirty="0" err="1">
                <a:solidFill>
                  <a:srgbClr val="1B1D4C"/>
                </a:solidFill>
                <a:latin typeface="OpenSans"/>
              </a:rPr>
              <a:t>une</a:t>
            </a:r>
            <a:r>
              <a:rPr lang="en-CA" sz="2400" b="0" i="0" u="none" strike="noStrike" baseline="0" dirty="0">
                <a:solidFill>
                  <a:srgbClr val="1B1D4C"/>
                </a:solidFill>
                <a:latin typeface="OpenSans"/>
              </a:rPr>
              <a:t> </a:t>
            </a:r>
            <a:r>
              <a:rPr lang="en-CA" sz="2400" b="0" i="0" u="none" strike="noStrike" baseline="0" dirty="0" err="1">
                <a:solidFill>
                  <a:srgbClr val="1B1D4C"/>
                </a:solidFill>
                <a:latin typeface="OpenSans"/>
              </a:rPr>
              <a:t>réunion</a:t>
            </a:r>
            <a:r>
              <a:rPr lang="en-CA" sz="2400" b="0" i="0" u="none" strike="noStrike" baseline="0" dirty="0">
                <a:solidFill>
                  <a:srgbClr val="1B1D4C"/>
                </a:solidFill>
                <a:latin typeface="OpenSans"/>
              </a:rPr>
              <a:t> </a:t>
            </a:r>
            <a:r>
              <a:rPr lang="en-CA" sz="2400" b="0" i="0" u="none" strike="noStrike" baseline="0" dirty="0" err="1">
                <a:solidFill>
                  <a:srgbClr val="1B1D4C"/>
                </a:solidFill>
                <a:latin typeface="OpenSans"/>
              </a:rPr>
              <a:t>publique</a:t>
            </a:r>
            <a:endParaRPr lang="en-CA" sz="2400" dirty="0">
              <a:solidFill>
                <a:schemeClr val="tx1"/>
              </a:solidFill>
            </a:endParaRPr>
          </a:p>
        </p:txBody>
      </p:sp>
      <p:sp>
        <p:nvSpPr>
          <p:cNvPr id="10" name="Rectangle: Rounded Corners 9">
            <a:extLst>
              <a:ext uri="{FF2B5EF4-FFF2-40B4-BE49-F238E27FC236}">
                <a16:creationId xmlns:a16="http://schemas.microsoft.com/office/drawing/2014/main" id="{7E864A80-9E81-919E-9932-249802231EF7}"/>
              </a:ext>
            </a:extLst>
          </p:cNvPr>
          <p:cNvSpPr/>
          <p:nvPr/>
        </p:nvSpPr>
        <p:spPr>
          <a:xfrm>
            <a:off x="3275012" y="5255369"/>
            <a:ext cx="6772878" cy="976014"/>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fr-FR" sz="2400" b="0" i="0" u="none" strike="noStrike" baseline="0" dirty="0">
                <a:solidFill>
                  <a:srgbClr val="1B1D4C"/>
                </a:solidFill>
                <a:latin typeface="OpenSans"/>
              </a:rPr>
              <a:t>Inviter les personnes qui travaillent </a:t>
            </a:r>
            <a:r>
              <a:rPr lang="en-CA" sz="2400" b="0" i="0" u="none" strike="noStrike" baseline="0" dirty="0">
                <a:solidFill>
                  <a:srgbClr val="1B1D4C"/>
                </a:solidFill>
                <a:latin typeface="OpenSans"/>
              </a:rPr>
              <a:t>avec les </a:t>
            </a:r>
            <a:r>
              <a:rPr lang="en-CA" sz="2400" b="0" i="0" u="none" strike="noStrike" baseline="0" dirty="0" err="1">
                <a:solidFill>
                  <a:srgbClr val="1B1D4C"/>
                </a:solidFill>
                <a:latin typeface="OpenSans"/>
              </a:rPr>
              <a:t>personnes</a:t>
            </a:r>
            <a:r>
              <a:rPr lang="en-CA" sz="2400" b="0" i="0" u="none" strike="noStrike" baseline="0" dirty="0">
                <a:solidFill>
                  <a:srgbClr val="1B1D4C"/>
                </a:solidFill>
                <a:latin typeface="OpenSans"/>
              </a:rPr>
              <a:t> </a:t>
            </a:r>
            <a:r>
              <a:rPr lang="en-CA" sz="2400" b="0" i="0" u="none" strike="noStrike" baseline="0" dirty="0" err="1">
                <a:solidFill>
                  <a:srgbClr val="1B1D4C"/>
                </a:solidFill>
                <a:latin typeface="OpenSans"/>
              </a:rPr>
              <a:t>âgées</a:t>
            </a:r>
            <a:endParaRPr lang="en-CA" sz="2400" dirty="0">
              <a:solidFill>
                <a:schemeClr val="tx1"/>
              </a:solidFill>
            </a:endParaRPr>
          </a:p>
        </p:txBody>
      </p:sp>
      <p:pic>
        <p:nvPicPr>
          <p:cNvPr id="11" name="Picture 10">
            <a:extLst>
              <a:ext uri="{FF2B5EF4-FFF2-40B4-BE49-F238E27FC236}">
                <a16:creationId xmlns:a16="http://schemas.microsoft.com/office/drawing/2014/main" id="{817DBA15-9B06-624C-424B-FFA5C0EEB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291" y="2394391"/>
            <a:ext cx="5316254" cy="2043053"/>
          </a:xfrm>
          <a:prstGeom prst="rect">
            <a:avLst/>
          </a:prstGeom>
        </p:spPr>
      </p:pic>
      <p:sp>
        <p:nvSpPr>
          <p:cNvPr id="12" name="Rectangle: Rounded Corners 11">
            <a:extLst>
              <a:ext uri="{FF2B5EF4-FFF2-40B4-BE49-F238E27FC236}">
                <a16:creationId xmlns:a16="http://schemas.microsoft.com/office/drawing/2014/main" id="{0D0CE556-2163-C223-22D7-30B35B40CD3E}"/>
              </a:ext>
            </a:extLst>
          </p:cNvPr>
          <p:cNvSpPr/>
          <p:nvPr/>
        </p:nvSpPr>
        <p:spPr>
          <a:xfrm>
            <a:off x="2421980" y="626617"/>
            <a:ext cx="9577048" cy="54474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CA" sz="3200" b="1" i="0" u="none" strike="noStrike" baseline="0" dirty="0">
                <a:solidFill>
                  <a:srgbClr val="1B1D4C"/>
                </a:solidFill>
                <a:latin typeface="OpenSans"/>
              </a:rPr>
              <a:t>Chacun </a:t>
            </a:r>
            <a:r>
              <a:rPr lang="en-CA" sz="3200" b="1" i="0" u="none" strike="noStrike" baseline="0" dirty="0" err="1">
                <a:solidFill>
                  <a:srgbClr val="1B1D4C"/>
                </a:solidFill>
                <a:latin typeface="OpenSans"/>
              </a:rPr>
              <a:t>contribue</a:t>
            </a:r>
            <a:r>
              <a:rPr lang="en-CA" sz="3200" b="1" i="0" u="none" strike="noStrike" baseline="0" dirty="0">
                <a:solidFill>
                  <a:srgbClr val="1B1D4C"/>
                </a:solidFill>
                <a:latin typeface="OpenSans"/>
              </a:rPr>
              <a:t> à </a:t>
            </a:r>
            <a:r>
              <a:rPr lang="en-CA" sz="3200" b="1" i="0" u="none" strike="noStrike" baseline="0" dirty="0" err="1">
                <a:solidFill>
                  <a:srgbClr val="1B1D4C"/>
                </a:solidFill>
                <a:latin typeface="OpenSans"/>
              </a:rPr>
              <a:t>façonner</a:t>
            </a:r>
            <a:r>
              <a:rPr lang="en-CA" sz="3200" b="1" i="0" u="none" strike="noStrike" baseline="0" dirty="0">
                <a:solidFill>
                  <a:srgbClr val="1B1D4C"/>
                </a:solidFill>
                <a:latin typeface="OpenSans"/>
              </a:rPr>
              <a:t> le « </a:t>
            </a:r>
            <a:r>
              <a:rPr lang="en-CA" sz="3200" b="1" i="0" u="none" strike="noStrike" baseline="0" dirty="0" err="1">
                <a:solidFill>
                  <a:srgbClr val="1B1D4C"/>
                </a:solidFill>
                <a:latin typeface="OpenSans"/>
              </a:rPr>
              <a:t>futur</a:t>
            </a:r>
            <a:r>
              <a:rPr lang="en-CA" sz="3200" b="1" i="0" u="none" strike="noStrike" baseline="0" dirty="0">
                <a:solidFill>
                  <a:srgbClr val="1B1D4C"/>
                </a:solidFill>
                <a:latin typeface="OpenSans"/>
              </a:rPr>
              <a:t> nous »</a:t>
            </a:r>
            <a:endParaRPr lang="en-CA" sz="3200" b="1" dirty="0">
              <a:solidFill>
                <a:schemeClr val="tx1"/>
              </a:solidFill>
            </a:endParaRPr>
          </a:p>
        </p:txBody>
      </p:sp>
    </p:spTree>
    <p:extLst>
      <p:ext uri="{BB962C8B-B14F-4D97-AF65-F5344CB8AC3E}">
        <p14:creationId xmlns:p14="http://schemas.microsoft.com/office/powerpoint/2010/main" val="3504470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90782F0-72EF-A880-D85F-E2CBD6526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78" y="1617794"/>
            <a:ext cx="5756522" cy="2212249"/>
          </a:xfrm>
          <a:prstGeom prst="rect">
            <a:avLst/>
          </a:prstGeom>
        </p:spPr>
      </p:pic>
      <p:pic>
        <p:nvPicPr>
          <p:cNvPr id="3" name="Picture 2" descr="A close-up of a message&#10;&#10;Description automatically generated">
            <a:extLst>
              <a:ext uri="{FF2B5EF4-FFF2-40B4-BE49-F238E27FC236}">
                <a16:creationId xmlns:a16="http://schemas.microsoft.com/office/drawing/2014/main" id="{0983AB5D-78E7-8531-A9A5-EE6F0333F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84" y="72835"/>
            <a:ext cx="8477979" cy="148252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BF879E2B-176A-BA5B-23E5-8BEAEBF4A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55364"/>
            <a:ext cx="5372919" cy="3059869"/>
          </a:xfrm>
          <a:prstGeom prst="rect">
            <a:avLst/>
          </a:prstGeom>
        </p:spPr>
      </p:pic>
      <p:pic>
        <p:nvPicPr>
          <p:cNvPr id="16" name="Picture 15" descr="A screenshot of a phone&#10;&#10;Description automatically generated">
            <a:extLst>
              <a:ext uri="{FF2B5EF4-FFF2-40B4-BE49-F238E27FC236}">
                <a16:creationId xmlns:a16="http://schemas.microsoft.com/office/drawing/2014/main" id="{A13A376C-5505-BABF-AB50-C7BA454626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5187" y="4025280"/>
            <a:ext cx="1674564" cy="2832720"/>
          </a:xfrm>
          <a:prstGeom prst="rect">
            <a:avLst/>
          </a:prstGeom>
        </p:spPr>
      </p:pic>
      <p:pic>
        <p:nvPicPr>
          <p:cNvPr id="20" name="Picture 19" descr="A diagram of a law&#10;&#10;Description automatically generated with medium confidence">
            <a:extLst>
              <a:ext uri="{FF2B5EF4-FFF2-40B4-BE49-F238E27FC236}">
                <a16:creationId xmlns:a16="http://schemas.microsoft.com/office/drawing/2014/main" id="{1296917F-C9DE-1F24-977A-2D51CD879B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0880" y="3954599"/>
            <a:ext cx="5611259" cy="2871009"/>
          </a:xfrm>
          <a:prstGeom prst="rect">
            <a:avLst/>
          </a:prstGeom>
        </p:spPr>
      </p:pic>
      <p:pic>
        <p:nvPicPr>
          <p:cNvPr id="22" name="Picture 21" descr="A purple arrow pointing to the right&#10;&#10;Description automatically generated">
            <a:extLst>
              <a:ext uri="{FF2B5EF4-FFF2-40B4-BE49-F238E27FC236}">
                <a16:creationId xmlns:a16="http://schemas.microsoft.com/office/drawing/2014/main" id="{1D3E3DBE-A116-0D22-C4D0-46C5BA3365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8858" y="6097762"/>
            <a:ext cx="444523" cy="361969"/>
          </a:xfrm>
          <a:prstGeom prst="rect">
            <a:avLst/>
          </a:prstGeom>
        </p:spPr>
      </p:pic>
    </p:spTree>
    <p:extLst>
      <p:ext uri="{BB962C8B-B14F-4D97-AF65-F5344CB8AC3E}">
        <p14:creationId xmlns:p14="http://schemas.microsoft.com/office/powerpoint/2010/main" val="1562589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8EFB5D1-F37B-D4D5-A26C-EF18F3C58B00}"/>
              </a:ext>
            </a:extLst>
          </p:cNvPr>
          <p:cNvSpPr>
            <a:spLocks noGrp="1"/>
          </p:cNvSpPr>
          <p:nvPr>
            <p:ph idx="1"/>
          </p:nvPr>
        </p:nvSpPr>
        <p:spPr>
          <a:xfrm>
            <a:off x="193637" y="3667850"/>
            <a:ext cx="6251110" cy="1368535"/>
          </a:xfrm>
        </p:spPr>
        <p:txBody>
          <a:bodyPr>
            <a:normAutofit/>
          </a:bodyPr>
          <a:lstStyle/>
          <a:p>
            <a:pPr>
              <a:buFont typeface="Wingdings" panose="05000000000000000000" pitchFamily="2" charset="2"/>
              <a:buChar char="Ø"/>
            </a:pPr>
            <a:r>
              <a:rPr lang="en-CA" i="0" u="none" strike="noStrike" baseline="0" dirty="0">
                <a:solidFill>
                  <a:srgbClr val="1B1D4C"/>
                </a:solidFill>
              </a:rPr>
              <a:t>Défense des </a:t>
            </a:r>
            <a:r>
              <a:rPr lang="en-CA" i="0" u="none" strike="noStrike" baseline="0" dirty="0" err="1">
                <a:solidFill>
                  <a:srgbClr val="1B1D4C"/>
                </a:solidFill>
              </a:rPr>
              <a:t>intérêts</a:t>
            </a:r>
            <a:r>
              <a:rPr lang="en-US" dirty="0"/>
              <a:t> </a:t>
            </a:r>
          </a:p>
          <a:p>
            <a:pPr>
              <a:buFont typeface="Wingdings" panose="05000000000000000000" pitchFamily="2" charset="2"/>
              <a:buChar char="Ø"/>
            </a:pPr>
            <a:r>
              <a:rPr lang="en-US" dirty="0" err="1"/>
              <a:t>Stratégies</a:t>
            </a:r>
            <a:endParaRPr lang="en-US" dirty="0"/>
          </a:p>
        </p:txBody>
      </p:sp>
      <p:sp>
        <p:nvSpPr>
          <p:cNvPr id="19" name="Content Placeholder 2">
            <a:extLst>
              <a:ext uri="{FF2B5EF4-FFF2-40B4-BE49-F238E27FC236}">
                <a16:creationId xmlns:a16="http://schemas.microsoft.com/office/drawing/2014/main" id="{C63A26A8-EA8D-36A4-EE20-7F289810FC1D}"/>
              </a:ext>
            </a:extLst>
          </p:cNvPr>
          <p:cNvSpPr txBox="1">
            <a:spLocks/>
          </p:cNvSpPr>
          <p:nvPr/>
        </p:nvSpPr>
        <p:spPr>
          <a:xfrm>
            <a:off x="193637" y="2537430"/>
            <a:ext cx="6251110" cy="690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CA" sz="4000" kern="100" dirty="0">
                <a:latin typeface="Arial" panose="020B0604020202020204" pitchFamily="34" charset="0"/>
                <a:ea typeface="Calibri" panose="020F0502020204030204" pitchFamily="34" charset="0"/>
                <a:cs typeface="Times New Roman" panose="02020603050405020304" pitchFamily="18" charset="0"/>
              </a:rPr>
              <a:t>3. CROISSANCE</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82931E14-EAA1-8B62-DB26-410455EF2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39" y="3060636"/>
            <a:ext cx="3138087" cy="464860"/>
          </a:xfrm>
          <a:prstGeom prst="rect">
            <a:avLst/>
          </a:prstGeom>
        </p:spPr>
      </p:pic>
      <p:pic>
        <p:nvPicPr>
          <p:cNvPr id="3" name="Picture 2" descr="A person holding a megaphone&#10;&#10;Description automatically generated">
            <a:extLst>
              <a:ext uri="{FF2B5EF4-FFF2-40B4-BE49-F238E27FC236}">
                <a16:creationId xmlns:a16="http://schemas.microsoft.com/office/drawing/2014/main" id="{3064D424-FE7A-F8A9-0745-42A09AAA3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847" y="514288"/>
            <a:ext cx="7394895" cy="6022415"/>
          </a:xfrm>
          <a:prstGeom prst="rect">
            <a:avLst/>
          </a:prstGeom>
        </p:spPr>
      </p:pic>
    </p:spTree>
    <p:extLst>
      <p:ext uri="{BB962C8B-B14F-4D97-AF65-F5344CB8AC3E}">
        <p14:creationId xmlns:p14="http://schemas.microsoft.com/office/powerpoint/2010/main" val="1921329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E47524-1A04-4CF4-A610-5D401F65A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9746" y="4814371"/>
            <a:ext cx="3302254" cy="2080712"/>
          </a:xfrm>
          <a:prstGeom prst="rect">
            <a:avLst/>
          </a:prstGeom>
        </p:spPr>
      </p:pic>
      <p:sp>
        <p:nvSpPr>
          <p:cNvPr id="3" name="TextBox 2">
            <a:extLst>
              <a:ext uri="{FF2B5EF4-FFF2-40B4-BE49-F238E27FC236}">
                <a16:creationId xmlns:a16="http://schemas.microsoft.com/office/drawing/2014/main" id="{75638759-D6DF-47A9-AAEB-2020064BF10D}"/>
              </a:ext>
            </a:extLst>
          </p:cNvPr>
          <p:cNvSpPr txBox="1"/>
          <p:nvPr/>
        </p:nvSpPr>
        <p:spPr>
          <a:xfrm>
            <a:off x="472150" y="2280881"/>
            <a:ext cx="10842172" cy="261610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Pts val="1000"/>
              <a:tabLst>
                <a:tab pos="457200" algn="l"/>
              </a:tabLst>
              <a:defRPr/>
            </a:pP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lang="en-CA" sz="2400" dirty="0">
              <a:solidFill>
                <a:prstClr val="black"/>
              </a:solidFill>
              <a:latin typeface="Calibri" panose="020F0502020204030204" pitchFamily="34" charset="0"/>
              <a:ea typeface="Calibri" panose="020F0502020204030204" pitchFamily="34" charset="0"/>
            </a:endParaRPr>
          </a:p>
          <a:p>
            <a:pPr marR="0" lvl="0" algn="l" defTabSz="914400" rtl="0" eaLnBrk="1" fontAlgn="auto" latinLnBrk="0" hangingPunct="1">
              <a:lnSpc>
                <a:spcPct val="100000"/>
              </a:lnSpc>
              <a:spcBef>
                <a:spcPts val="0"/>
              </a:spcBef>
              <a:spcAft>
                <a:spcPts val="600"/>
              </a:spcAft>
              <a:buClrTx/>
              <a:buSzPts val="1000"/>
              <a:tabLst>
                <a:tab pos="457200" algn="l"/>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Ajoutez</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votre</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épingle</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sur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notre</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carte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virtuelle</a:t>
            </a:r>
            <a:endPar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Partagez</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CA" sz="24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Futur</a:t>
            </a:r>
            <a:r>
              <a:rPr kumimoji="0" lang="en-CA"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Nous </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et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ce</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nouveau guide avec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vos</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contacts </a:t>
            </a:r>
            <a:r>
              <a:rPr lang="en-CA" sz="2400" dirty="0" err="1">
                <a:solidFill>
                  <a:prstClr val="black"/>
                </a:solidFill>
                <a:latin typeface="Calibri" panose="020F0502020204030204" pitchFamily="34" charset="0"/>
                <a:ea typeface="Calibri" panose="020F0502020204030204" pitchFamily="34" charset="0"/>
              </a:rPr>
              <a:t>ou</a:t>
            </a:r>
            <a:r>
              <a:rPr lang="en-CA" sz="2400" dirty="0">
                <a:solidFill>
                  <a:prstClr val="black"/>
                </a:solidFill>
                <a:latin typeface="Calibri" panose="020F0502020204030204" pitchFamily="34" charset="0"/>
                <a:ea typeface="Calibri" panose="020F0502020204030204" pitchFamily="34" charset="0"/>
              </a:rPr>
              <a:t> sur les </a:t>
            </a:r>
            <a:r>
              <a:rPr lang="en-CA" sz="2400" dirty="0" err="1">
                <a:solidFill>
                  <a:prstClr val="black"/>
                </a:solidFill>
                <a:latin typeface="Calibri" panose="020F0502020204030204" pitchFamily="34" charset="0"/>
                <a:ea typeface="Calibri" panose="020F0502020204030204" pitchFamily="34" charset="0"/>
              </a:rPr>
              <a:t>réseaux</a:t>
            </a:r>
            <a:r>
              <a:rPr lang="en-CA" sz="2400" dirty="0">
                <a:solidFill>
                  <a:prstClr val="black"/>
                </a:solidFill>
                <a:latin typeface="Calibri" panose="020F0502020204030204" pitchFamily="34" charset="0"/>
                <a:ea typeface="Calibri" panose="020F0502020204030204" pitchFamily="34" charset="0"/>
              </a:rPr>
              <a:t> </a:t>
            </a:r>
            <a:r>
              <a:rPr lang="en-CA" sz="2400" dirty="0" err="1">
                <a:solidFill>
                  <a:prstClr val="black"/>
                </a:solidFill>
                <a:latin typeface="Calibri" panose="020F0502020204030204" pitchFamily="34" charset="0"/>
                <a:ea typeface="Calibri" panose="020F0502020204030204" pitchFamily="34" charset="0"/>
              </a:rPr>
              <a:t>sociaux</a:t>
            </a:r>
            <a:r>
              <a:rPr lang="en-CA" sz="2400" dirty="0">
                <a:solidFill>
                  <a:prstClr val="black"/>
                </a:solidFill>
                <a:latin typeface="Calibri" panose="020F0502020204030204" pitchFamily="34" charset="0"/>
                <a:ea typeface="Calibri" panose="020F0502020204030204" pitchFamily="34" charset="0"/>
              </a:rPr>
              <a:t>. </a:t>
            </a: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Dites</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-nous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ce</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que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vous</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faites</a:t>
            </a:r>
            <a:r>
              <a:rPr lang="en-CA" sz="2400" dirty="0">
                <a:solidFill>
                  <a:prstClr val="black"/>
                </a:solidFill>
                <a:latin typeface="Calibri" panose="020F0502020204030204" pitchFamily="34" charset="0"/>
                <a:ea typeface="Calibri" panose="020F0502020204030204" pitchFamily="34" charset="0"/>
              </a:rPr>
              <a:t>. </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Nous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continuons</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à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mesurer</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les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progrès</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p:txBody>
      </p:sp>
      <p:sp>
        <p:nvSpPr>
          <p:cNvPr id="4" name="TextBox 3">
            <a:extLst>
              <a:ext uri="{FF2B5EF4-FFF2-40B4-BE49-F238E27FC236}">
                <a16:creationId xmlns:a16="http://schemas.microsoft.com/office/drawing/2014/main" id="{E1C19C49-C124-42BC-8E25-CDC46811D0BE}"/>
              </a:ext>
            </a:extLst>
          </p:cNvPr>
          <p:cNvSpPr txBox="1"/>
          <p:nvPr/>
        </p:nvSpPr>
        <p:spPr>
          <a:xfrm>
            <a:off x="709238" y="810996"/>
            <a:ext cx="94935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srgbClr val="7030A0"/>
                </a:solidFill>
                <a:effectLst/>
                <a:uLnTx/>
                <a:uFillTx/>
                <a:latin typeface="Calibri" panose="020F0502020204030204"/>
                <a:ea typeface="+mn-ea"/>
                <a:cs typeface="+mn-cs"/>
              </a:rPr>
              <a:t>Le future depend de </a:t>
            </a:r>
            <a:r>
              <a:rPr kumimoji="0" lang="en-CA" sz="4000" b="0" i="0" u="none" strike="noStrike" kern="1200" cap="none" spc="0" normalizeH="0" baseline="0" noProof="0" dirty="0" err="1">
                <a:ln>
                  <a:noFill/>
                </a:ln>
                <a:solidFill>
                  <a:srgbClr val="7030A0"/>
                </a:solidFill>
                <a:effectLst/>
                <a:uLnTx/>
                <a:uFillTx/>
                <a:latin typeface="Calibri" panose="020F0502020204030204"/>
                <a:ea typeface="+mn-ea"/>
                <a:cs typeface="+mn-cs"/>
              </a:rPr>
              <a:t>vous</a:t>
            </a:r>
            <a:r>
              <a:rPr kumimoji="0" lang="en-CA" sz="4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CA" sz="4000" b="0" i="0" u="none" strike="noStrike" kern="1200" cap="none" spc="0" normalizeH="0" baseline="0" noProof="0" dirty="0" err="1">
                <a:ln>
                  <a:noFill/>
                </a:ln>
                <a:solidFill>
                  <a:srgbClr val="7030A0"/>
                </a:solidFill>
                <a:effectLst/>
                <a:uLnTx/>
                <a:uFillTx/>
                <a:latin typeface="Calibri" panose="020F0502020204030204"/>
                <a:ea typeface="+mn-ea"/>
                <a:cs typeface="+mn-cs"/>
              </a:rPr>
              <a:t>rejoignez</a:t>
            </a:r>
            <a:r>
              <a:rPr kumimoji="0" lang="en-CA" sz="4000" b="0" i="0" u="none" strike="noStrike" kern="1200" cap="none" spc="0" normalizeH="0" baseline="0" noProof="0" dirty="0">
                <a:ln>
                  <a:noFill/>
                </a:ln>
                <a:solidFill>
                  <a:srgbClr val="7030A0"/>
                </a:solidFill>
                <a:effectLst/>
                <a:uLnTx/>
                <a:uFillTx/>
                <a:latin typeface="Calibri" panose="020F0502020204030204"/>
                <a:ea typeface="+mn-ea"/>
                <a:cs typeface="+mn-cs"/>
              </a:rPr>
              <a:t>-nous! </a:t>
            </a:r>
          </a:p>
        </p:txBody>
      </p:sp>
      <p:pic>
        <p:nvPicPr>
          <p:cNvPr id="8" name="Picture 7" descr="Icon&#10;&#10;Description automatically generated">
            <a:extLst>
              <a:ext uri="{FF2B5EF4-FFF2-40B4-BE49-F238E27FC236}">
                <a16:creationId xmlns:a16="http://schemas.microsoft.com/office/drawing/2014/main" id="{8B6B337F-797B-481B-BC01-2E9BACF7EDB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47501" y="3208737"/>
            <a:ext cx="231182" cy="354864"/>
          </a:xfrm>
          <a:prstGeom prst="rect">
            <a:avLst/>
          </a:prstGeom>
        </p:spPr>
      </p:pic>
      <p:pic>
        <p:nvPicPr>
          <p:cNvPr id="9" name="Picture 8" descr="A yellow stars with black text&#10;&#10;Description automatically generated">
            <a:extLst>
              <a:ext uri="{FF2B5EF4-FFF2-40B4-BE49-F238E27FC236}">
                <a16:creationId xmlns:a16="http://schemas.microsoft.com/office/drawing/2014/main" id="{1744C26B-0B85-B8C1-F727-4C534804154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2150" y="1610797"/>
            <a:ext cx="1523998" cy="1523998"/>
          </a:xfrm>
          <a:prstGeom prst="rect">
            <a:avLst/>
          </a:prstGeom>
        </p:spPr>
      </p:pic>
      <p:sp>
        <p:nvSpPr>
          <p:cNvPr id="10" name="TextBox 9">
            <a:extLst>
              <a:ext uri="{FF2B5EF4-FFF2-40B4-BE49-F238E27FC236}">
                <a16:creationId xmlns:a16="http://schemas.microsoft.com/office/drawing/2014/main" id="{A1858160-C84A-9440-E6A4-0217672DA375}"/>
              </a:ext>
            </a:extLst>
          </p:cNvPr>
          <p:cNvSpPr txBox="1"/>
          <p:nvPr/>
        </p:nvSpPr>
        <p:spPr>
          <a:xfrm>
            <a:off x="1586032" y="2141964"/>
            <a:ext cx="1084217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Pts val="1000"/>
              <a:tabLst>
                <a:tab pos="457200" algn="l"/>
              </a:tabLst>
              <a:defRPr/>
            </a:pP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Guide: Les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personnes</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aînées</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mènent</a:t>
            </a:r>
            <a:r>
              <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le </a:t>
            </a:r>
            <a:r>
              <a:rPr kumimoji="0" lang="en-CA"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changement</a:t>
            </a:r>
            <a:endParaRPr kumimoji="0" lang="en-C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4180838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6" y="4282497"/>
            <a:ext cx="12191144" cy="2304180"/>
            <a:chOff x="0" y="0"/>
            <a:chExt cx="2285779" cy="492009"/>
          </a:xfrm>
        </p:grpSpPr>
        <p:sp>
          <p:nvSpPr>
            <p:cNvPr id="3" name="Freeform 3"/>
            <p:cNvSpPr/>
            <p:nvPr/>
          </p:nvSpPr>
          <p:spPr>
            <a:xfrm>
              <a:off x="0" y="0"/>
              <a:ext cx="2285779" cy="492009"/>
            </a:xfrm>
            <a:custGeom>
              <a:avLst/>
              <a:gdLst/>
              <a:ahLst/>
              <a:cxnLst/>
              <a:rect l="l" t="t" r="r" b="b"/>
              <a:pathLst>
                <a:path w="2285779" h="492009">
                  <a:moveTo>
                    <a:pt x="0" y="0"/>
                  </a:moveTo>
                  <a:lnTo>
                    <a:pt x="2285779" y="0"/>
                  </a:lnTo>
                  <a:lnTo>
                    <a:pt x="2285779" y="492009"/>
                  </a:lnTo>
                  <a:lnTo>
                    <a:pt x="0" y="492009"/>
                  </a:lnTo>
                  <a:close/>
                </a:path>
              </a:pathLst>
            </a:custGeom>
            <a:solidFill>
              <a:srgbClr val="E1F4FD">
                <a:alpha val="83922"/>
              </a:srgbClr>
            </a:solidFill>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 name="Group 4"/>
          <p:cNvGrpSpPr/>
          <p:nvPr/>
        </p:nvGrpSpPr>
        <p:grpSpPr>
          <a:xfrm>
            <a:off x="687404" y="241"/>
            <a:ext cx="6536375" cy="808955"/>
            <a:chOff x="0" y="0"/>
            <a:chExt cx="3032210" cy="375273"/>
          </a:xfrm>
        </p:grpSpPr>
        <p:sp>
          <p:nvSpPr>
            <p:cNvPr id="5" name="Freeform 5"/>
            <p:cNvSpPr/>
            <p:nvPr/>
          </p:nvSpPr>
          <p:spPr>
            <a:xfrm>
              <a:off x="0" y="0"/>
              <a:ext cx="3032210" cy="375273"/>
            </a:xfrm>
            <a:custGeom>
              <a:avLst/>
              <a:gdLst/>
              <a:ahLst/>
              <a:cxnLst/>
              <a:rect l="l" t="t" r="r" b="b"/>
              <a:pathLst>
                <a:path w="3032210" h="375273">
                  <a:moveTo>
                    <a:pt x="0" y="0"/>
                  </a:moveTo>
                  <a:lnTo>
                    <a:pt x="3032210" y="0"/>
                  </a:lnTo>
                  <a:lnTo>
                    <a:pt x="3032210" y="375273"/>
                  </a:lnTo>
                  <a:lnTo>
                    <a:pt x="0" y="375273"/>
                  </a:lnTo>
                  <a:close/>
                </a:path>
              </a:pathLst>
            </a:custGeom>
            <a:solidFill>
              <a:srgbClr val="4E2A76">
                <a:alpha val="83922"/>
              </a:srgbClr>
            </a:solidFill>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6984" y="1817855"/>
            <a:ext cx="1999496" cy="2099795"/>
          </a:xfrm>
          <a:prstGeom prst="rect">
            <a:avLst/>
          </a:prstGeom>
        </p:spPr>
      </p:pic>
      <p:sp>
        <p:nvSpPr>
          <p:cNvPr id="7" name="TextBox 7"/>
          <p:cNvSpPr txBox="1"/>
          <p:nvPr/>
        </p:nvSpPr>
        <p:spPr>
          <a:xfrm>
            <a:off x="3711845" y="1030047"/>
            <a:ext cx="8178226" cy="2693045"/>
          </a:xfrm>
          <a:prstGeom prst="rect">
            <a:avLst/>
          </a:prstGeom>
        </p:spPr>
        <p:txBody>
          <a:bodyPr wrap="square" lIns="0" tIns="0" rIns="0" bIns="0" rtlCol="0" anchor="t">
            <a:spAutoFit/>
          </a:bodyPr>
          <a:lstStyle/>
          <a:p>
            <a:pPr defTabSz="609602">
              <a:defRPr/>
            </a:pPr>
            <a:r>
              <a:rPr kumimoji="0" lang="en-US" sz="2200" b="1" i="0" u="none" strike="noStrike" kern="1200" cap="none" spc="101" normalizeH="0" baseline="0" noProof="0" dirty="0">
                <a:ln>
                  <a:noFill/>
                </a:ln>
                <a:solidFill>
                  <a:srgbClr val="2D2119"/>
                </a:solidFill>
                <a:effectLst/>
                <a:uLnTx/>
                <a:uFillTx/>
                <a:latin typeface="+mj-lt"/>
                <a:ea typeface="+mn-ea"/>
                <a:cs typeface="Arial" panose="020B0604020202020204" pitchFamily="34" charset="0"/>
              </a:rPr>
              <a:t>Microphones</a:t>
            </a:r>
            <a:r>
              <a:rPr kumimoji="0" lang="en-US" sz="2200" b="0" i="0" u="none" strike="noStrike" kern="1200" cap="none" spc="101" normalizeH="0" baseline="0" noProof="0" dirty="0">
                <a:ln>
                  <a:noFill/>
                </a:ln>
                <a:solidFill>
                  <a:srgbClr val="2D2119"/>
                </a:solidFill>
                <a:effectLst/>
                <a:uLnTx/>
                <a:uFillTx/>
                <a:latin typeface="+mj-lt"/>
                <a:ea typeface="+mn-ea"/>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Tous les participants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seront</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mis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en</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sourdine pendant le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wébinaire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a:t>
            </a:r>
          </a:p>
          <a:p>
            <a:pPr defTabSz="609602">
              <a:defRPr/>
            </a:pPr>
            <a:br>
              <a:rPr kumimoji="0" lang="en-US" sz="1050" b="0" i="0" u="none" strike="noStrike" kern="1200" cap="none" spc="101" normalizeH="0" baseline="0" noProof="0" dirty="0">
                <a:ln>
                  <a:noFill/>
                </a:ln>
                <a:solidFill>
                  <a:srgbClr val="2D2119"/>
                </a:solidFill>
                <a:effectLst/>
                <a:uLnTx/>
                <a:uFillTx/>
                <a:latin typeface="+mj-lt"/>
                <a:ea typeface="+mn-ea"/>
                <a:cs typeface="Arial" panose="020B0604020202020204" pitchFamily="34" charset="0"/>
              </a:rPr>
            </a:br>
            <a:r>
              <a:rPr lang="en-US" sz="2200" b="1" dirty="0" err="1">
                <a:latin typeface="+mj-lt"/>
                <a:cs typeface="Arial" panose="020B0604020202020204" pitchFamily="34" charset="0"/>
              </a:rPr>
              <a:t>Boîte</a:t>
            </a:r>
            <a:r>
              <a:rPr lang="en-US" sz="2200" b="1" dirty="0">
                <a:latin typeface="+mj-lt"/>
                <a:cs typeface="Arial" panose="020B0604020202020204" pitchFamily="34" charset="0"/>
              </a:rPr>
              <a:t> de </a:t>
            </a:r>
            <a:r>
              <a:rPr lang="en-US" sz="2200" b="1" dirty="0" err="1">
                <a:latin typeface="+mj-lt"/>
                <a:cs typeface="Arial" panose="020B0604020202020204" pitchFamily="34" charset="0"/>
              </a:rPr>
              <a:t>clavaradage</a:t>
            </a:r>
            <a:r>
              <a:rPr kumimoji="0" lang="fr-FR" altLang="en-US" sz="2200" b="1" i="0" u="none" strike="noStrike" cap="none" normalizeH="0" baseline="0" dirty="0">
                <a:ln>
                  <a:noFill/>
                </a:ln>
                <a:solidFill>
                  <a:schemeClr val="tx1"/>
                </a:solidFill>
                <a:effectLst/>
                <a:latin typeface="+mj-lt"/>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Vous</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pouvez</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partager</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des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commentaires</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et des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ressources</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entre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vous</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pendant la session dans la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boîte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de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clavardage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a:t>
            </a:r>
          </a:p>
          <a:p>
            <a:pPr marR="0" lvl="0" algn="l" defTabSz="609602"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endParaRPr>
          </a:p>
          <a:p>
            <a:pPr marR="0" lvl="0" algn="l" defTabSz="609602" rtl="0" eaLnBrk="1" fontAlgn="auto" latinLnBrk="0" hangingPunct="1">
              <a:lnSpc>
                <a:spcPct val="100000"/>
              </a:lnSpc>
              <a:spcBef>
                <a:spcPts val="0"/>
              </a:spcBef>
              <a:spcAft>
                <a:spcPts val="0"/>
              </a:spcAft>
              <a:buClrTx/>
              <a:buSzTx/>
              <a:buFontTx/>
              <a:buNone/>
              <a:tabLst/>
              <a:defRPr/>
            </a:pPr>
            <a:r>
              <a:rPr lang="en-US" sz="2200" b="1" spc="101" dirty="0">
                <a:solidFill>
                  <a:srgbClr val="2D2119"/>
                </a:solidFill>
                <a:latin typeface="+mj-lt"/>
                <a:cs typeface="Arial" panose="020B0604020202020204" pitchFamily="34" charset="0"/>
              </a:rPr>
              <a:t> Q &amp; R: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Tapez</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vos</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questions dans la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boîte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Question</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Réponse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l’icône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est</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en</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bas de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votre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écran</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lang="en-US" sz="2200" spc="101" dirty="0">
                <a:solidFill>
                  <a:srgbClr val="2D2119"/>
                </a:solidFill>
                <a:latin typeface="+mj-lt"/>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Vos questions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seront</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posées</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directement</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aux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conferencier.e.s</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à la fin de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leur</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mn-cs"/>
              </a:rPr>
              <a:t>présentation</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mn-cs"/>
              </a:rPr>
              <a:t>.</a:t>
            </a:r>
            <a:endParaRPr kumimoji="0" lang="en-US" sz="2200" b="0" i="0" u="none" strike="noStrike" kern="1200" cap="none" spc="101" normalizeH="0" baseline="0" noProof="0" dirty="0">
              <a:ln>
                <a:noFill/>
              </a:ln>
              <a:solidFill>
                <a:srgbClr val="2D2119"/>
              </a:solidFill>
              <a:effectLst/>
              <a:uLnTx/>
              <a:uFillTx/>
              <a:latin typeface="+mj-lt"/>
              <a:ea typeface="+mn-ea"/>
              <a:cs typeface="Arial" panose="020B0604020202020204" pitchFamily="34" charset="0"/>
            </a:endParaRPr>
          </a:p>
        </p:txBody>
      </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9325" y="5189232"/>
            <a:ext cx="1676775" cy="1213566"/>
          </a:xfrm>
          <a:prstGeom prst="rect">
            <a:avLst/>
          </a:prstGeom>
        </p:spPr>
      </p:pic>
      <p:sp>
        <p:nvSpPr>
          <p:cNvPr id="9" name="TextBox 9"/>
          <p:cNvSpPr txBox="1"/>
          <p:nvPr/>
        </p:nvSpPr>
        <p:spPr>
          <a:xfrm>
            <a:off x="687404" y="203479"/>
            <a:ext cx="6537599" cy="474489"/>
          </a:xfrm>
          <a:prstGeom prst="rect">
            <a:avLst/>
          </a:prstGeom>
        </p:spPr>
        <p:txBody>
          <a:bodyPr lIns="0" tIns="0" rIns="0" bIns="0" rtlCol="0" anchor="t">
            <a:spAutoFit/>
          </a:bodyPr>
          <a:lstStyle/>
          <a:p>
            <a:pPr marL="144784" marR="0" lvl="1" indent="0" algn="ctr" defTabSz="457211" rtl="0" eaLnBrk="1" fontAlgn="auto" latinLnBrk="0" hangingPunct="1">
              <a:lnSpc>
                <a:spcPts val="3744"/>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9FCFF"/>
                </a:solidFill>
                <a:effectLst/>
                <a:uLnTx/>
                <a:uFillTx/>
                <a:latin typeface="Arimo"/>
                <a:ea typeface="ＭＳ Ｐゴシック" charset="-128"/>
                <a:cs typeface="+mn-cs"/>
              </a:rPr>
              <a:t>D</a:t>
            </a:r>
            <a:r>
              <a:rPr kumimoji="0" lang="fr-CA" sz="4000" b="1" i="0" u="none" strike="noStrike" kern="1200" cap="none" spc="0" normalizeH="0" baseline="0" noProof="0" dirty="0">
                <a:ln>
                  <a:noFill/>
                </a:ln>
                <a:solidFill>
                  <a:srgbClr val="F9FCFF"/>
                </a:solidFill>
                <a:effectLst/>
                <a:uLnTx/>
                <a:uFillTx/>
                <a:latin typeface="Arimo"/>
                <a:ea typeface="ＭＳ Ｐゴシック" charset="-128"/>
                <a:cs typeface="+mn-cs"/>
              </a:rPr>
              <a:t>ÉTAILS TECHNIQUES</a:t>
            </a:r>
            <a:endParaRPr kumimoji="0" lang="en-US" sz="4000" b="1" i="0" u="none" strike="noStrike" kern="1200" cap="none" spc="0" normalizeH="0" baseline="0" noProof="0" dirty="0">
              <a:ln>
                <a:noFill/>
              </a:ln>
              <a:solidFill>
                <a:srgbClr val="F9FCFF"/>
              </a:solidFill>
              <a:effectLst/>
              <a:uLnTx/>
              <a:uFillTx/>
              <a:latin typeface="Arimo"/>
              <a:ea typeface="ＭＳ Ｐゴシック" charset="-128"/>
              <a:cs typeface="+mn-cs"/>
            </a:endParaRPr>
          </a:p>
        </p:txBody>
      </p:sp>
      <p:sp>
        <p:nvSpPr>
          <p:cNvPr id="10" name="TextBox 10"/>
          <p:cNvSpPr txBox="1"/>
          <p:nvPr/>
        </p:nvSpPr>
        <p:spPr>
          <a:xfrm>
            <a:off x="41619" y="1163838"/>
            <a:ext cx="3670226" cy="474489"/>
          </a:xfrm>
          <a:prstGeom prst="rect">
            <a:avLst/>
          </a:prstGeom>
        </p:spPr>
        <p:txBody>
          <a:bodyPr lIns="0" tIns="0" rIns="0" bIns="0" rtlCol="0" anchor="t">
            <a:spAutoFit/>
          </a:bodyPr>
          <a:lstStyle/>
          <a:p>
            <a:pPr marL="0" marR="0" lvl="0" indent="0" algn="ctr" defTabSz="609602" rtl="0" eaLnBrk="1" fontAlgn="auto" latinLnBrk="0" hangingPunct="1">
              <a:lnSpc>
                <a:spcPts val="3738"/>
              </a:lnSpc>
              <a:spcBef>
                <a:spcPct val="0"/>
              </a:spcBef>
              <a:spcAft>
                <a:spcPts val="0"/>
              </a:spcAft>
              <a:buClrTx/>
              <a:buSzTx/>
              <a:buFontTx/>
              <a:buNone/>
              <a:tabLst/>
              <a:defRPr/>
            </a:pPr>
            <a:r>
              <a:rPr kumimoji="0" lang="en-US" sz="3338" b="1" i="0" u="none" strike="noStrike" kern="1200" cap="none" spc="100" normalizeH="0" baseline="0" noProof="0" dirty="0">
                <a:ln>
                  <a:noFill/>
                </a:ln>
                <a:solidFill>
                  <a:srgbClr val="000000"/>
                </a:solidFill>
                <a:effectLst/>
                <a:uLnTx/>
                <a:uFillTx/>
                <a:latin typeface="Montserrat Classic Bold"/>
                <a:ea typeface="+mn-ea"/>
                <a:cs typeface="+mn-cs"/>
              </a:rPr>
              <a:t>Communication</a:t>
            </a:r>
          </a:p>
        </p:txBody>
      </p:sp>
      <p:sp>
        <p:nvSpPr>
          <p:cNvPr id="11" name="TextBox 11"/>
          <p:cNvSpPr txBox="1"/>
          <p:nvPr/>
        </p:nvSpPr>
        <p:spPr>
          <a:xfrm>
            <a:off x="3374569" y="4559850"/>
            <a:ext cx="8308738" cy="1685077"/>
          </a:xfrm>
          <a:prstGeom prst="rect">
            <a:avLst/>
          </a:prstGeom>
        </p:spPr>
        <p:txBody>
          <a:bodyPr wrap="square" lIns="0" tIns="0" rIns="0" bIns="0" rtlCol="0" anchor="t">
            <a:spAutoFit/>
          </a:bodyPr>
          <a:lstStyle/>
          <a:p>
            <a:pPr marL="424341" marR="0" lvl="1" indent="-342900" algn="l" defTabSz="457211" rtl="0" eaLnBrk="1" fontAlgn="auto" latinLnBrk="0" hangingPunct="1">
              <a:lnSpc>
                <a:spcPts val="2431"/>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Mettre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le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pointeur</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sur la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ligne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de separation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verticale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Faire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glisser</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la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ligne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de gauche à droite pour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agrandir</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our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minimiser</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la taille de la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fenêtre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principale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Vous</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pouvez</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aussi</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utilliser</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la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fonction</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en</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haut de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votre</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mj-lt"/>
                <a:ea typeface="ＭＳ Ｐゴシック" charset="-128"/>
                <a:cs typeface="Arial" panose="020B0604020202020204" pitchFamily="34" charset="0"/>
              </a:rPr>
              <a:t>écran</a:t>
            </a:r>
            <a:r>
              <a:rPr kumimoji="0" lang="en-US" sz="2200" b="0" i="0" u="none" strike="noStrike" kern="1200" cap="none" spc="0" normalizeH="0" baseline="0" noProof="0" dirty="0">
                <a:ln>
                  <a:noFill/>
                </a:ln>
                <a:solidFill>
                  <a:srgbClr val="000000"/>
                </a:solidFill>
                <a:effectLst/>
                <a:uLnTx/>
                <a:uFillTx/>
                <a:latin typeface="+mj-lt"/>
                <a:ea typeface="ＭＳ Ｐゴシック" charset="-128"/>
                <a:cs typeface="Arial" panose="020B0604020202020204" pitchFamily="34" charset="0"/>
              </a:rPr>
              <a:t> à droite.</a:t>
            </a:r>
          </a:p>
          <a:p>
            <a:pPr marL="0" marR="0" lvl="0" indent="0" algn="l" defTabSz="609602" rtl="0" eaLnBrk="1" fontAlgn="auto" latinLnBrk="0" hangingPunct="1">
              <a:lnSpc>
                <a:spcPts val="933"/>
              </a:lnSpc>
              <a:spcBef>
                <a:spcPts val="0"/>
              </a:spcBef>
              <a:spcAft>
                <a:spcPts val="0"/>
              </a:spcAft>
              <a:buClrTx/>
              <a:buSzTx/>
              <a:buFontTx/>
              <a:buNone/>
              <a:tabLst/>
              <a:defRPr/>
            </a:pPr>
            <a:endParaRPr kumimoji="0" lang="en-US" sz="2200" b="0" i="0" u="none" strike="noStrike" kern="1200" cap="none" spc="55" normalizeH="0" baseline="0" noProof="0" dirty="0">
              <a:ln>
                <a:noFill/>
              </a:ln>
              <a:solidFill>
                <a:srgbClr val="000000"/>
              </a:solidFill>
              <a:effectLst/>
              <a:uLnTx/>
              <a:uFillTx/>
              <a:latin typeface="+mj-lt"/>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en-US" sz="2200" b="1" i="0" u="none" strike="noStrike" cap="none" normalizeH="0" baseline="0" dirty="0">
                <a:ln>
                  <a:noFill/>
                </a:ln>
                <a:solidFill>
                  <a:srgbClr val="1F1F1F"/>
                </a:solidFill>
                <a:effectLst/>
                <a:latin typeface="+mj-lt"/>
                <a:cs typeface="Arial" panose="020B0604020202020204" pitchFamily="34" charset="0"/>
              </a:rPr>
              <a:t>Sous-titrage codé </a:t>
            </a:r>
            <a:r>
              <a:rPr kumimoji="0" lang="fr-FR" altLang="en-US" sz="2200" b="0" i="0" u="none" strike="noStrike" cap="none" normalizeH="0" baseline="0" dirty="0">
                <a:ln>
                  <a:noFill/>
                </a:ln>
                <a:solidFill>
                  <a:srgbClr val="1F1F1F"/>
                </a:solidFill>
                <a:effectLst/>
                <a:latin typeface="+mj-lt"/>
                <a:cs typeface="Arial" panose="020B0604020202020204" pitchFamily="34" charset="0"/>
              </a:rPr>
              <a:t>: activer ou désactiver</a:t>
            </a:r>
            <a:r>
              <a:rPr kumimoji="0" lang="fr-FR" altLang="en-US" sz="2200" b="0" i="0" u="none" strike="noStrike" cap="none" normalizeH="0" baseline="0" dirty="0">
                <a:ln>
                  <a:noFill/>
                </a:ln>
                <a:solidFill>
                  <a:schemeClr val="tx1"/>
                </a:solidFill>
                <a:effectLst/>
                <a:latin typeface="+mj-lt"/>
                <a:cs typeface="Arial" panose="020B0604020202020204" pitchFamily="34" charset="0"/>
              </a:rPr>
              <a:t> </a:t>
            </a:r>
          </a:p>
        </p:txBody>
      </p:sp>
      <p:sp>
        <p:nvSpPr>
          <p:cNvPr id="12" name="TextBox 12"/>
          <p:cNvSpPr txBox="1"/>
          <p:nvPr/>
        </p:nvSpPr>
        <p:spPr>
          <a:xfrm>
            <a:off x="1152861" y="4555655"/>
            <a:ext cx="1171173" cy="474489"/>
          </a:xfrm>
          <a:prstGeom prst="rect">
            <a:avLst/>
          </a:prstGeom>
        </p:spPr>
        <p:txBody>
          <a:bodyPr wrap="square" lIns="0" tIns="0" rIns="0" bIns="0" rtlCol="0" anchor="t">
            <a:spAutoFit/>
          </a:bodyPr>
          <a:lstStyle/>
          <a:p>
            <a:pPr marL="0" marR="0" lvl="0" indent="0" algn="ctr" defTabSz="609602" rtl="0" eaLnBrk="1" fontAlgn="auto" latinLnBrk="0" hangingPunct="1">
              <a:lnSpc>
                <a:spcPts val="3738"/>
              </a:lnSpc>
              <a:spcBef>
                <a:spcPct val="0"/>
              </a:spcBef>
              <a:spcAft>
                <a:spcPts val="0"/>
              </a:spcAft>
              <a:buClrTx/>
              <a:buSzTx/>
              <a:buFontTx/>
              <a:buNone/>
              <a:tabLst/>
              <a:defRPr/>
            </a:pPr>
            <a:r>
              <a:rPr kumimoji="0" lang="en-US" sz="3338" b="1" i="0" u="none" strike="noStrike" kern="1200" cap="none" spc="100" normalizeH="0" baseline="0" noProof="0" dirty="0">
                <a:ln>
                  <a:noFill/>
                </a:ln>
                <a:solidFill>
                  <a:srgbClr val="000000"/>
                </a:solidFill>
                <a:effectLst/>
                <a:uLnTx/>
                <a:uFillTx/>
                <a:latin typeface="Montserrat Classic Bold"/>
                <a:ea typeface="+mn-ea"/>
                <a:cs typeface="+mn-cs"/>
              </a:rPr>
              <a:t>LSQ</a:t>
            </a:r>
          </a:p>
        </p:txBody>
      </p:sp>
      <p:sp>
        <p:nvSpPr>
          <p:cNvPr id="13" name="AutoShape 6">
            <a:extLst>
              <a:ext uri="{FF2B5EF4-FFF2-40B4-BE49-F238E27FC236}">
                <a16:creationId xmlns:a16="http://schemas.microsoft.com/office/drawing/2014/main" id="{20942429-3CE3-2AB1-CDB9-891080CACED9}"/>
              </a:ext>
            </a:extLst>
          </p:cNvPr>
          <p:cNvSpPr/>
          <p:nvPr/>
        </p:nvSpPr>
        <p:spPr>
          <a:xfrm>
            <a:off x="119048" y="6687406"/>
            <a:ext cx="11953903" cy="0"/>
          </a:xfrm>
          <a:prstGeom prst="line">
            <a:avLst/>
          </a:prstGeom>
          <a:ln w="38100" cap="flat">
            <a:solidFill>
              <a:srgbClr val="521887"/>
            </a:solidFill>
            <a:prstDash val="solid"/>
            <a:headEnd type="none" w="sm" len="sm"/>
            <a:tailEnd type="none" w="sm" len="sm"/>
          </a:ln>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Rectangle 1">
            <a:extLst>
              <a:ext uri="{FF2B5EF4-FFF2-40B4-BE49-F238E27FC236}">
                <a16:creationId xmlns:a16="http://schemas.microsoft.com/office/drawing/2014/main" id="{6EF59796-627F-6FA6-F6BB-2133BE939F9D}"/>
              </a:ext>
            </a:extLst>
          </p:cNvPr>
          <p:cNvSpPr>
            <a:spLocks noChangeArrowheads="1"/>
          </p:cNvSpPr>
          <p:nvPr/>
        </p:nvSpPr>
        <p:spPr bwMode="auto">
          <a:xfrm>
            <a:off x="0" y="19173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4">
            <a:extLst>
              <a:ext uri="{FF2B5EF4-FFF2-40B4-BE49-F238E27FC236}">
                <a16:creationId xmlns:a16="http://schemas.microsoft.com/office/drawing/2014/main" id="{8440EEF8-99ED-2D5F-42BA-C5AE25A1E84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1FC117D-8851-4CCE-8D4D-D34C83975FA5}"/>
              </a:ext>
            </a:extLst>
          </p:cNvPr>
          <p:cNvSpPr/>
          <p:nvPr/>
        </p:nvSpPr>
        <p:spPr>
          <a:xfrm>
            <a:off x="3300004" y="5307724"/>
            <a:ext cx="2609338" cy="41514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Picture 22" descr="A picture containing text, vector graphics&#10;&#10;Description automatically generated">
            <a:extLst>
              <a:ext uri="{FF2B5EF4-FFF2-40B4-BE49-F238E27FC236}">
                <a16:creationId xmlns:a16="http://schemas.microsoft.com/office/drawing/2014/main" id="{08590B87-CF31-4999-9BCD-4276DEF119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5795" y="3647994"/>
            <a:ext cx="2868921" cy="2136358"/>
          </a:xfrm>
          <a:prstGeom prst="rect">
            <a:avLst/>
          </a:prstGeom>
        </p:spPr>
      </p:pic>
      <p:pic>
        <p:nvPicPr>
          <p:cNvPr id="22" name="Picture 21" descr="Shape&#10;&#10;Description automatically generated">
            <a:extLst>
              <a:ext uri="{FF2B5EF4-FFF2-40B4-BE49-F238E27FC236}">
                <a16:creationId xmlns:a16="http://schemas.microsoft.com/office/drawing/2014/main" id="{51CCDB08-954C-4708-A308-396302AEB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810" y="3062174"/>
            <a:ext cx="2647001" cy="1544383"/>
          </a:xfrm>
          <a:prstGeom prst="rect">
            <a:avLst/>
          </a:prstGeom>
        </p:spPr>
      </p:pic>
      <p:pic>
        <p:nvPicPr>
          <p:cNvPr id="24" name="Picture 23" descr="Icon&#10;&#10;Description automatically generated">
            <a:extLst>
              <a:ext uri="{FF2B5EF4-FFF2-40B4-BE49-F238E27FC236}">
                <a16:creationId xmlns:a16="http://schemas.microsoft.com/office/drawing/2014/main" id="{93FCBD9C-3B15-4011-B0AD-8E32CDA9622B}"/>
              </a:ext>
            </a:extLst>
          </p:cNvPr>
          <p:cNvPicPr>
            <a:picLocks noChangeAspect="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70747" y="3922524"/>
            <a:ext cx="1800348" cy="1800348"/>
          </a:xfrm>
          <a:prstGeom prst="rect">
            <a:avLst/>
          </a:prstGeom>
        </p:spPr>
      </p:pic>
      <p:sp>
        <p:nvSpPr>
          <p:cNvPr id="28" name="TextBox 27">
            <a:extLst>
              <a:ext uri="{FF2B5EF4-FFF2-40B4-BE49-F238E27FC236}">
                <a16:creationId xmlns:a16="http://schemas.microsoft.com/office/drawing/2014/main" id="{BC837A86-2FA0-4D23-BBAD-82362C5AC249}"/>
              </a:ext>
            </a:extLst>
          </p:cNvPr>
          <p:cNvSpPr txBox="1"/>
          <p:nvPr/>
        </p:nvSpPr>
        <p:spPr>
          <a:xfrm>
            <a:off x="173809" y="6046819"/>
            <a:ext cx="11880907" cy="677108"/>
          </a:xfrm>
          <a:prstGeom prst="rect">
            <a:avLst/>
          </a:prstGeom>
          <a:noFill/>
        </p:spPr>
        <p:txBody>
          <a:bodyPr wrap="square" rtlCol="0">
            <a:spAutoFit/>
          </a:bodyPr>
          <a:lstStyle/>
          <a:p>
            <a:r>
              <a:rPr lang="en-CA" sz="2000" b="1" dirty="0"/>
              <a:t>CITOYENNES  ET CITOYENS         ORGANISATIONS	                 COMMUNAUTÉS                 GOUVERNEMENT</a:t>
            </a:r>
            <a:r>
              <a:rPr lang="en-CA" dirty="0"/>
              <a:t>	</a:t>
            </a:r>
          </a:p>
        </p:txBody>
      </p:sp>
      <p:cxnSp>
        <p:nvCxnSpPr>
          <p:cNvPr id="30" name="Straight Connector 29">
            <a:extLst>
              <a:ext uri="{FF2B5EF4-FFF2-40B4-BE49-F238E27FC236}">
                <a16:creationId xmlns:a16="http://schemas.microsoft.com/office/drawing/2014/main" id="{0AFA249D-7490-437D-8C4F-BAEB141CD90D}"/>
              </a:ext>
            </a:extLst>
          </p:cNvPr>
          <p:cNvCxnSpPr/>
          <p:nvPr/>
        </p:nvCxnSpPr>
        <p:spPr>
          <a:xfrm>
            <a:off x="3063768" y="1483328"/>
            <a:ext cx="0" cy="484526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EFEE35-F5DC-43FF-9655-8500E587E7B6}"/>
              </a:ext>
            </a:extLst>
          </p:cNvPr>
          <p:cNvCxnSpPr/>
          <p:nvPr/>
        </p:nvCxnSpPr>
        <p:spPr>
          <a:xfrm>
            <a:off x="6019590" y="1483327"/>
            <a:ext cx="0" cy="484526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2F701C-655B-4B45-9A3E-E629EC576604}"/>
              </a:ext>
            </a:extLst>
          </p:cNvPr>
          <p:cNvCxnSpPr/>
          <p:nvPr/>
        </p:nvCxnSpPr>
        <p:spPr>
          <a:xfrm>
            <a:off x="8949559" y="1483328"/>
            <a:ext cx="0" cy="484526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3602B22-5BA0-4CBB-82E1-D2C7DD66A02D}"/>
              </a:ext>
            </a:extLst>
          </p:cNvPr>
          <p:cNvSpPr txBox="1"/>
          <p:nvPr/>
        </p:nvSpPr>
        <p:spPr>
          <a:xfrm>
            <a:off x="173809" y="420912"/>
            <a:ext cx="11399693" cy="954107"/>
          </a:xfrm>
          <a:prstGeom prst="rect">
            <a:avLst/>
          </a:prstGeom>
          <a:noFill/>
        </p:spPr>
        <p:txBody>
          <a:bodyPr wrap="square" rtlCol="0">
            <a:spAutoFit/>
          </a:bodyPr>
          <a:lstStyle/>
          <a:p>
            <a:r>
              <a:rPr lang="fr-CA" sz="2800" dirty="0"/>
              <a:t>En bref, </a:t>
            </a:r>
            <a:r>
              <a:rPr lang="fr-CA" sz="2800" b="1" i="1" dirty="0">
                <a:solidFill>
                  <a:schemeClr val="accent5">
                    <a:lumMod val="50000"/>
                  </a:schemeClr>
                </a:solidFill>
              </a:rPr>
              <a:t>Futur Nous </a:t>
            </a:r>
            <a:r>
              <a:rPr lang="fr-CA" sz="2800" dirty="0"/>
              <a:t>: Une feuille de route pancanadienne pour la prévention de la maltraitance des personnes âgées</a:t>
            </a:r>
            <a:endParaRPr lang="en-CA" sz="2800" dirty="0"/>
          </a:p>
        </p:txBody>
      </p:sp>
      <p:sp>
        <p:nvSpPr>
          <p:cNvPr id="3" name="Freeform: Shape 2">
            <a:extLst>
              <a:ext uri="{FF2B5EF4-FFF2-40B4-BE49-F238E27FC236}">
                <a16:creationId xmlns:a16="http://schemas.microsoft.com/office/drawing/2014/main" id="{175F3F3A-3D73-487D-A855-E678B0C21C9F}"/>
              </a:ext>
            </a:extLst>
          </p:cNvPr>
          <p:cNvSpPr/>
          <p:nvPr/>
        </p:nvSpPr>
        <p:spPr>
          <a:xfrm>
            <a:off x="73573" y="2819468"/>
            <a:ext cx="12275110" cy="3684239"/>
          </a:xfrm>
          <a:custGeom>
            <a:avLst/>
            <a:gdLst>
              <a:gd name="connsiteX0" fmla="*/ 51579 w 12275110"/>
              <a:gd name="connsiteY0" fmla="*/ 3531678 h 3684239"/>
              <a:gd name="connsiteX1" fmla="*/ 51579 w 12275110"/>
              <a:gd name="connsiteY1" fmla="*/ 3594740 h 3684239"/>
              <a:gd name="connsiteX2" fmla="*/ 587607 w 12275110"/>
              <a:gd name="connsiteY2" fmla="*/ 2470133 h 3684239"/>
              <a:gd name="connsiteX3" fmla="*/ 1911910 w 12275110"/>
              <a:gd name="connsiteY3" fmla="*/ 2701361 h 3684239"/>
              <a:gd name="connsiteX4" fmla="*/ 2532020 w 12275110"/>
              <a:gd name="connsiteY4" fmla="*/ 1545223 h 3684239"/>
              <a:gd name="connsiteX5" fmla="*/ 4224186 w 12275110"/>
              <a:gd name="connsiteY5" fmla="*/ 620312 h 3684239"/>
              <a:gd name="connsiteX6" fmla="*/ 5485427 w 12275110"/>
              <a:gd name="connsiteY6" fmla="*/ 2060230 h 3684239"/>
              <a:gd name="connsiteX7" fmla="*/ 6473400 w 12275110"/>
              <a:gd name="connsiteY7" fmla="*/ 2890547 h 3684239"/>
              <a:gd name="connsiteX8" fmla="*/ 8764655 w 12275110"/>
              <a:gd name="connsiteY8" fmla="*/ 2407071 h 3684239"/>
              <a:gd name="connsiteX9" fmla="*/ 8806696 w 12275110"/>
              <a:gd name="connsiteY9" fmla="*/ 1187871 h 3684239"/>
              <a:gd name="connsiteX10" fmla="*/ 10898255 w 12275110"/>
              <a:gd name="connsiteY10" fmla="*/ 202 h 3684239"/>
              <a:gd name="connsiteX11" fmla="*/ 11865207 w 12275110"/>
              <a:gd name="connsiteY11" fmla="*/ 1093278 h 3684239"/>
              <a:gd name="connsiteX12" fmla="*/ 12275110 w 12275110"/>
              <a:gd name="connsiteY12" fmla="*/ 1208892 h 368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75110" h="3684239">
                <a:moveTo>
                  <a:pt x="51579" y="3531678"/>
                </a:moveTo>
                <a:cubicBezTo>
                  <a:pt x="6910" y="3651671"/>
                  <a:pt x="-37759" y="3771664"/>
                  <a:pt x="51579" y="3594740"/>
                </a:cubicBezTo>
                <a:cubicBezTo>
                  <a:pt x="140917" y="3417816"/>
                  <a:pt x="277552" y="2619030"/>
                  <a:pt x="587607" y="2470133"/>
                </a:cubicBezTo>
                <a:cubicBezTo>
                  <a:pt x="897662" y="2321236"/>
                  <a:pt x="1587841" y="2855513"/>
                  <a:pt x="1911910" y="2701361"/>
                </a:cubicBezTo>
                <a:cubicBezTo>
                  <a:pt x="2235979" y="2547209"/>
                  <a:pt x="2146641" y="1892064"/>
                  <a:pt x="2532020" y="1545223"/>
                </a:cubicBezTo>
                <a:cubicBezTo>
                  <a:pt x="2917399" y="1198381"/>
                  <a:pt x="3731952" y="534478"/>
                  <a:pt x="4224186" y="620312"/>
                </a:cubicBezTo>
                <a:cubicBezTo>
                  <a:pt x="4716420" y="706146"/>
                  <a:pt x="5110558" y="1681858"/>
                  <a:pt x="5485427" y="2060230"/>
                </a:cubicBezTo>
                <a:cubicBezTo>
                  <a:pt x="5860296" y="2438602"/>
                  <a:pt x="5926862" y="2832740"/>
                  <a:pt x="6473400" y="2890547"/>
                </a:cubicBezTo>
                <a:cubicBezTo>
                  <a:pt x="7019938" y="2948354"/>
                  <a:pt x="8375772" y="2690850"/>
                  <a:pt x="8764655" y="2407071"/>
                </a:cubicBezTo>
                <a:cubicBezTo>
                  <a:pt x="9153538" y="2123292"/>
                  <a:pt x="8451096" y="1589016"/>
                  <a:pt x="8806696" y="1187871"/>
                </a:cubicBezTo>
                <a:cubicBezTo>
                  <a:pt x="9162296" y="786726"/>
                  <a:pt x="10388503" y="15967"/>
                  <a:pt x="10898255" y="202"/>
                </a:cubicBezTo>
                <a:cubicBezTo>
                  <a:pt x="11408007" y="-15564"/>
                  <a:pt x="11635731" y="891830"/>
                  <a:pt x="11865207" y="1093278"/>
                </a:cubicBezTo>
                <a:cubicBezTo>
                  <a:pt x="12094683" y="1294726"/>
                  <a:pt x="12184896" y="1251809"/>
                  <a:pt x="12275110" y="1208892"/>
                </a:cubicBezTo>
              </a:path>
            </a:pathLst>
          </a:custGeom>
          <a:noFill/>
          <a:ln w="762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p>
        </p:txBody>
      </p:sp>
      <p:sp>
        <p:nvSpPr>
          <p:cNvPr id="4" name="TextBox 3">
            <a:extLst>
              <a:ext uri="{FF2B5EF4-FFF2-40B4-BE49-F238E27FC236}">
                <a16:creationId xmlns:a16="http://schemas.microsoft.com/office/drawing/2014/main" id="{20035A60-C15D-47A1-9801-CBCB17AA1EA0}"/>
              </a:ext>
            </a:extLst>
          </p:cNvPr>
          <p:cNvSpPr txBox="1"/>
          <p:nvPr/>
        </p:nvSpPr>
        <p:spPr>
          <a:xfrm>
            <a:off x="166981" y="1506533"/>
            <a:ext cx="2753357" cy="1815882"/>
          </a:xfrm>
          <a:prstGeom prst="rect">
            <a:avLst/>
          </a:prstGeom>
          <a:solidFill>
            <a:schemeClr val="accent4">
              <a:lumMod val="20000"/>
              <a:lumOff val="80000"/>
            </a:schemeClr>
          </a:solidFill>
        </p:spPr>
        <p:txBody>
          <a:bodyPr wrap="square" rtlCol="0">
            <a:spAutoFit/>
          </a:bodyPr>
          <a:lstStyle/>
          <a:p>
            <a:pPr algn="ctr"/>
            <a:r>
              <a:rPr lang="fr-CA" sz="1600">
                <a:latin typeface="Arial Narrow" panose="020B0606020202030204" pitchFamily="34" charset="0"/>
              </a:rPr>
              <a:t>Les voisins, les amis, les membres de la famille et les collègues peuvent apprendre à reconnaître les signes avant-coureurs de la maltraitance des personnes âgées et à réagir en toute sécurité, avec soutien et efficacité.</a:t>
            </a:r>
            <a:endParaRPr lang="en-CA" sz="1600" dirty="0">
              <a:latin typeface="Arial Narrow" panose="020B0606020202030204" pitchFamily="34" charset="0"/>
            </a:endParaRPr>
          </a:p>
        </p:txBody>
      </p:sp>
      <p:sp>
        <p:nvSpPr>
          <p:cNvPr id="15" name="TextBox 14">
            <a:extLst>
              <a:ext uri="{FF2B5EF4-FFF2-40B4-BE49-F238E27FC236}">
                <a16:creationId xmlns:a16="http://schemas.microsoft.com/office/drawing/2014/main" id="{89433D7E-7BA9-46E2-BD70-2A00DBD50FED}"/>
              </a:ext>
            </a:extLst>
          </p:cNvPr>
          <p:cNvSpPr txBox="1"/>
          <p:nvPr/>
        </p:nvSpPr>
        <p:spPr>
          <a:xfrm>
            <a:off x="3238931" y="1871586"/>
            <a:ext cx="2664367" cy="1815882"/>
          </a:xfrm>
          <a:prstGeom prst="rect">
            <a:avLst/>
          </a:prstGeom>
          <a:solidFill>
            <a:schemeClr val="accent6">
              <a:lumMod val="20000"/>
              <a:lumOff val="80000"/>
            </a:schemeClr>
          </a:solidFill>
        </p:spPr>
        <p:txBody>
          <a:bodyPr wrap="square" rtlCol="0">
            <a:spAutoFit/>
          </a:bodyPr>
          <a:lstStyle/>
          <a:p>
            <a:pPr algn="ctr"/>
            <a:r>
              <a:rPr lang="fr-CA" sz="1600">
                <a:latin typeface="Arial Narrow" panose="020B0606020202030204" pitchFamily="34" charset="0"/>
              </a:rPr>
              <a:t>Les dirigeants de toute organisation qui travaille avec des personnes âgées peuvent former le personnel sur la maltraitance des personnes âgées et accroître l'équité en matière d'âgisme.</a:t>
            </a:r>
            <a:endParaRPr lang="en-CA" sz="1600" dirty="0">
              <a:latin typeface="Arial Narrow" panose="020B0606020202030204" pitchFamily="34" charset="0"/>
            </a:endParaRPr>
          </a:p>
        </p:txBody>
      </p:sp>
      <p:sp>
        <p:nvSpPr>
          <p:cNvPr id="16" name="TextBox 15">
            <a:extLst>
              <a:ext uri="{FF2B5EF4-FFF2-40B4-BE49-F238E27FC236}">
                <a16:creationId xmlns:a16="http://schemas.microsoft.com/office/drawing/2014/main" id="{86983B1C-7EC4-4867-B87E-0E600B1E9C30}"/>
              </a:ext>
            </a:extLst>
          </p:cNvPr>
          <p:cNvSpPr txBox="1"/>
          <p:nvPr/>
        </p:nvSpPr>
        <p:spPr>
          <a:xfrm>
            <a:off x="6174944" y="2245419"/>
            <a:ext cx="2664367" cy="1323439"/>
          </a:xfrm>
          <a:prstGeom prst="rect">
            <a:avLst/>
          </a:prstGeom>
          <a:solidFill>
            <a:schemeClr val="accent1">
              <a:lumMod val="20000"/>
              <a:lumOff val="80000"/>
            </a:schemeClr>
          </a:solidFill>
        </p:spPr>
        <p:txBody>
          <a:bodyPr wrap="square" rtlCol="0">
            <a:spAutoFit/>
          </a:bodyPr>
          <a:lstStyle/>
          <a:p>
            <a:pPr algn="ctr"/>
            <a:r>
              <a:rPr lang="fr-CA" sz="1600">
                <a:latin typeface="Arial Narrow" panose="020B0606020202030204" pitchFamily="34" charset="0"/>
              </a:rPr>
              <a:t>Les communautés peuvent reconnaître officiellement la maltraitance des personnes âgées comme un problème prioritaire.</a:t>
            </a:r>
            <a:endParaRPr lang="en-CA" sz="1600" dirty="0">
              <a:latin typeface="Arial Narrow" panose="020B0606020202030204" pitchFamily="34" charset="0"/>
            </a:endParaRPr>
          </a:p>
        </p:txBody>
      </p:sp>
      <p:sp>
        <p:nvSpPr>
          <p:cNvPr id="17" name="TextBox 16">
            <a:extLst>
              <a:ext uri="{FF2B5EF4-FFF2-40B4-BE49-F238E27FC236}">
                <a16:creationId xmlns:a16="http://schemas.microsoft.com/office/drawing/2014/main" id="{DEECED6B-B05E-4D3C-BA1B-6CA2D097071A}"/>
              </a:ext>
            </a:extLst>
          </p:cNvPr>
          <p:cNvSpPr txBox="1"/>
          <p:nvPr/>
        </p:nvSpPr>
        <p:spPr>
          <a:xfrm>
            <a:off x="9059808" y="1282812"/>
            <a:ext cx="2664367" cy="2062103"/>
          </a:xfrm>
          <a:prstGeom prst="rect">
            <a:avLst/>
          </a:prstGeom>
          <a:solidFill>
            <a:schemeClr val="accent2">
              <a:lumMod val="20000"/>
              <a:lumOff val="80000"/>
            </a:schemeClr>
          </a:solidFill>
        </p:spPr>
        <p:txBody>
          <a:bodyPr wrap="square" rtlCol="0">
            <a:spAutoFit/>
          </a:bodyPr>
          <a:lstStyle/>
          <a:p>
            <a:pPr algn="ctr"/>
            <a:r>
              <a:rPr lang="fr-CA" sz="1600">
                <a:latin typeface="Arial Narrow" panose="020B0606020202030204" pitchFamily="34" charset="0"/>
              </a:rPr>
              <a:t>Les gouvernements peuvent financer des réseaux locaux, régionaux et nationaux de lutte contre la maltraitance des personnes âgées afin de créer une infrastructure capable de faire le travail de changement social à long terme .</a:t>
            </a:r>
            <a:endParaRPr lang="en-US" sz="1600" dirty="0">
              <a:latin typeface="Arial Narrow" panose="020B0606020202030204" pitchFamily="34" charset="0"/>
            </a:endParaRPr>
          </a:p>
        </p:txBody>
      </p:sp>
      <p:pic>
        <p:nvPicPr>
          <p:cNvPr id="9" name="Picture 8">
            <a:extLst>
              <a:ext uri="{FF2B5EF4-FFF2-40B4-BE49-F238E27FC236}">
                <a16:creationId xmlns:a16="http://schemas.microsoft.com/office/drawing/2014/main" id="{DCE79095-6B34-4E10-B596-6D43A7CEC2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7446" y="3680204"/>
            <a:ext cx="2351014" cy="1464703"/>
          </a:xfrm>
          <a:prstGeom prst="rect">
            <a:avLst/>
          </a:prstGeom>
        </p:spPr>
      </p:pic>
    </p:spTree>
    <p:extLst>
      <p:ext uri="{BB962C8B-B14F-4D97-AF65-F5344CB8AC3E}">
        <p14:creationId xmlns:p14="http://schemas.microsoft.com/office/powerpoint/2010/main" val="280836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message&#10;&#10;Description automatically generated">
            <a:extLst>
              <a:ext uri="{FF2B5EF4-FFF2-40B4-BE49-F238E27FC236}">
                <a16:creationId xmlns:a16="http://schemas.microsoft.com/office/drawing/2014/main" id="{EAFB5A81-0F9C-5B6C-7D08-5B6278D29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7161"/>
            <a:ext cx="12222061" cy="3650746"/>
          </a:xfrm>
          <a:prstGeom prst="rect">
            <a:avLst/>
          </a:prstGeom>
        </p:spPr>
      </p:pic>
    </p:spTree>
    <p:extLst>
      <p:ext uri="{BB962C8B-B14F-4D97-AF65-F5344CB8AC3E}">
        <p14:creationId xmlns:p14="http://schemas.microsoft.com/office/powerpoint/2010/main" val="2551367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 y="0"/>
            <a:ext cx="12191144" cy="6858000"/>
          </a:xfrm>
          <a:prstGeom prst="rect">
            <a:avLst/>
          </a:prstGeom>
          <a:solidFill>
            <a:srgbClr val="513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406" y="480060"/>
            <a:ext cx="1123718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oogle Shape;392;gc04b30a3a7_0_30" descr="A hand drawing a diagram on a glass screen&#10;&#10;Description automatically generated">
            <a:extLst>
              <a:ext uri="{FF2B5EF4-FFF2-40B4-BE49-F238E27FC236}">
                <a16:creationId xmlns:a16="http://schemas.microsoft.com/office/drawing/2014/main" id="{5B908BCB-DE81-5EE8-231D-AAE76561FC44}"/>
              </a:ext>
            </a:extLst>
          </p:cNvPr>
          <p:cNvPicPr preferRelativeResize="0"/>
          <p:nvPr/>
        </p:nvPicPr>
        <p:blipFill rotWithShape="1">
          <a:blip r:embed="rId2">
            <a:alphaModFix/>
          </a:blip>
          <a:srcRect l="9679" t="3099" r="23158" b="4808"/>
          <a:stretch/>
        </p:blipFill>
        <p:spPr>
          <a:xfrm>
            <a:off x="6354495" y="971329"/>
            <a:ext cx="4828807" cy="3575904"/>
          </a:xfrm>
          <a:prstGeom prst="rect">
            <a:avLst/>
          </a:prstGeom>
          <a:noFill/>
          <a:ln>
            <a:noFill/>
          </a:ln>
        </p:spPr>
      </p:pic>
      <p:graphicFrame>
        <p:nvGraphicFramePr>
          <p:cNvPr id="1035" name="TextBox 5">
            <a:extLst>
              <a:ext uri="{FF2B5EF4-FFF2-40B4-BE49-F238E27FC236}">
                <a16:creationId xmlns:a16="http://schemas.microsoft.com/office/drawing/2014/main" id="{548F5295-1881-CCD7-54F3-030DC1CC4316}"/>
              </a:ext>
            </a:extLst>
          </p:cNvPr>
          <p:cNvGraphicFramePr/>
          <p:nvPr>
            <p:extLst>
              <p:ext uri="{D42A27DB-BD31-4B8C-83A1-F6EECF244321}">
                <p14:modId xmlns:p14="http://schemas.microsoft.com/office/powerpoint/2010/main" val="119261092"/>
              </p:ext>
            </p:extLst>
          </p:nvPr>
        </p:nvGraphicFramePr>
        <p:xfrm>
          <a:off x="735901" y="1119199"/>
          <a:ext cx="5360099" cy="3280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C57CD15-2D39-1E26-3271-3F16D3FE14D6}"/>
              </a:ext>
            </a:extLst>
          </p:cNvPr>
          <p:cNvSpPr txBox="1"/>
          <p:nvPr/>
        </p:nvSpPr>
        <p:spPr>
          <a:xfrm>
            <a:off x="2479613" y="4948081"/>
            <a:ext cx="6097554" cy="440570"/>
          </a:xfrm>
          <a:prstGeom prst="rect">
            <a:avLst/>
          </a:prstGeom>
          <a:noFill/>
        </p:spPr>
        <p:txBody>
          <a:bodyPr wrap="square">
            <a:spAutoFit/>
          </a:bodyPr>
          <a:lstStyle/>
          <a:p>
            <a:pPr marL="0" marR="0" lvl="0" indent="0" algn="ctr" defTabSz="342891" rtl="0" eaLnBrk="1" fontAlgn="auto" latinLnBrk="0" hangingPunct="1">
              <a:lnSpc>
                <a:spcPts val="2552"/>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0000"/>
                </a:solidFill>
                <a:effectLst/>
                <a:uLnTx/>
                <a:uFillTx/>
                <a:latin typeface="Raleway Bold"/>
                <a:ea typeface="ＭＳ Ｐゴシック" charset="-128"/>
                <a:cs typeface="+mn-cs"/>
              </a:rPr>
              <a:t>Votre</a:t>
            </a:r>
            <a:r>
              <a:rPr kumimoji="0" lang="en-US" sz="3200" b="0" i="0" u="none" strike="noStrike" kern="1200" cap="none" spc="0" normalizeH="0" baseline="0" noProof="0" dirty="0">
                <a:ln>
                  <a:noFill/>
                </a:ln>
                <a:solidFill>
                  <a:srgbClr val="C00000"/>
                </a:solidFill>
                <a:effectLst/>
                <a:uLnTx/>
                <a:uFillTx/>
                <a:latin typeface="Raleway Bold"/>
                <a:ea typeface="ＭＳ Ｐゴシック" charset="-128"/>
                <a:cs typeface="+mn-cs"/>
              </a:rPr>
              <a:t> opinion </a:t>
            </a:r>
            <a:r>
              <a:rPr kumimoji="0" lang="en-US" sz="3200" b="0" i="0" u="none" strike="noStrike" kern="1200" cap="none" spc="0" normalizeH="0" baseline="0" noProof="0" dirty="0" err="1">
                <a:ln>
                  <a:noFill/>
                </a:ln>
                <a:solidFill>
                  <a:srgbClr val="C00000"/>
                </a:solidFill>
                <a:effectLst/>
                <a:uLnTx/>
                <a:uFillTx/>
                <a:latin typeface="Raleway Bold"/>
                <a:ea typeface="ＭＳ Ｐゴシック" charset="-128"/>
                <a:cs typeface="+mn-cs"/>
              </a:rPr>
              <a:t>compte</a:t>
            </a:r>
            <a:r>
              <a:rPr kumimoji="0" lang="en-US" sz="3200" b="0" i="0" u="none" strike="noStrike" kern="1200" cap="none" spc="0" normalizeH="0" baseline="0" noProof="0" dirty="0">
                <a:ln>
                  <a:noFill/>
                </a:ln>
                <a:solidFill>
                  <a:srgbClr val="C00000"/>
                </a:solidFill>
                <a:effectLst/>
                <a:uLnTx/>
                <a:uFillTx/>
                <a:latin typeface="Raleway Bold"/>
                <a:ea typeface="ＭＳ Ｐゴシック" charset="-128"/>
                <a:cs typeface="+mn-cs"/>
              </a:rPr>
              <a:t>!</a:t>
            </a:r>
          </a:p>
        </p:txBody>
      </p:sp>
    </p:spTree>
    <p:extLst>
      <p:ext uri="{BB962C8B-B14F-4D97-AF65-F5344CB8AC3E}">
        <p14:creationId xmlns:p14="http://schemas.microsoft.com/office/powerpoint/2010/main" val="3025963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A02AD8-C34C-4FD9-B86B-B890C4353558}"/>
              </a:ext>
            </a:extLst>
          </p:cNvPr>
          <p:cNvSpPr txBox="1"/>
          <p:nvPr/>
        </p:nvSpPr>
        <p:spPr>
          <a:xfrm>
            <a:off x="6769341" y="2396324"/>
            <a:ext cx="45244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Calibri" panose="020F0502020204030204"/>
                <a:ea typeface="+mn-ea"/>
                <a:cs typeface="+mn-cs"/>
              </a:rPr>
              <a:t>Margaret MacPherson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Research Associate, CREVAWC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Project Lead, </a:t>
            </a:r>
            <a:r>
              <a:rPr kumimoji="0" lang="en-CA" sz="2400" b="0" i="1" u="none" strike="noStrike" kern="1200" cap="none" spc="0" normalizeH="0" baseline="0" noProof="0" dirty="0">
                <a:ln>
                  <a:noFill/>
                </a:ln>
                <a:solidFill>
                  <a:prstClr val="black"/>
                </a:solidFill>
                <a:effectLst/>
                <a:uLnTx/>
                <a:uFillTx/>
                <a:latin typeface="Calibri" panose="020F0502020204030204"/>
                <a:ea typeface="+mn-ea"/>
                <a:cs typeface="+mn-cs"/>
              </a:rPr>
              <a:t>It’s Not Right!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m.macpherson@execulink.com</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279D3BC0-F594-4436-B873-767A3EA60435}"/>
              </a:ext>
            </a:extLst>
          </p:cNvPr>
          <p:cNvSpPr txBox="1"/>
          <p:nvPr/>
        </p:nvSpPr>
        <p:spPr>
          <a:xfrm>
            <a:off x="1603277" y="492114"/>
            <a:ext cx="65314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0" i="0" u="none" strike="noStrike" kern="1200" cap="none" spc="0" normalizeH="0" baseline="0" noProof="0" dirty="0">
                <a:ln>
                  <a:noFill/>
                </a:ln>
                <a:solidFill>
                  <a:srgbClr val="7030A0"/>
                </a:solidFill>
                <a:effectLst/>
                <a:uLnTx/>
                <a:uFillTx/>
                <a:latin typeface="Calibri" panose="020F0502020204030204"/>
                <a:ea typeface="+mn-ea"/>
                <a:cs typeface="+mn-cs"/>
              </a:rPr>
              <a:t>RESTONS EN CONTACT! </a:t>
            </a:r>
          </a:p>
        </p:txBody>
      </p:sp>
      <p:sp>
        <p:nvSpPr>
          <p:cNvPr id="6" name="TextBox 5">
            <a:extLst>
              <a:ext uri="{FF2B5EF4-FFF2-40B4-BE49-F238E27FC236}">
                <a16:creationId xmlns:a16="http://schemas.microsoft.com/office/drawing/2014/main" id="{E9298988-E89D-4D6A-A9FB-B82FF43FF466}"/>
              </a:ext>
            </a:extLst>
          </p:cNvPr>
          <p:cNvSpPr txBox="1"/>
          <p:nvPr/>
        </p:nvSpPr>
        <p:spPr>
          <a:xfrm>
            <a:off x="1045028" y="2401899"/>
            <a:ext cx="556952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mn-cs"/>
              </a:rPr>
              <a:t>Bénédicte</a:t>
            </a:r>
            <a:r>
              <a:rPr kumimoji="0" lang="en-CA"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Schoepflin</a:t>
            </a:r>
            <a:endParaRPr kumimoji="0" lang="en-CA"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mn-cs"/>
              </a:rPr>
              <a:t>Directrice</a:t>
            </a:r>
            <a:r>
              <a:rPr kumimoji="0" lang="en-CA"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RCPMTA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hlinkClick r:id="rId4"/>
              </a:rPr>
              <a:t>benedictes.cnpea@gmail.com</a:t>
            </a:r>
            <a:r>
              <a:rPr kumimoji="0" lang="en-CA"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rPr>
              <a:t>www.cnpea.ca</a:t>
            </a:r>
            <a:endParaRPr kumimoji="0" lang="en-CA"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pic>
        <p:nvPicPr>
          <p:cNvPr id="7" name="Picture 6">
            <a:extLst>
              <a:ext uri="{FF2B5EF4-FFF2-40B4-BE49-F238E27FC236}">
                <a16:creationId xmlns:a16="http://schemas.microsoft.com/office/drawing/2014/main" id="{A5C796BD-1FC0-4F79-987B-C80382D59E13}"/>
              </a:ext>
            </a:extLst>
          </p:cNvPr>
          <p:cNvPicPr>
            <a:picLocks noChangeAspect="1"/>
          </p:cNvPicPr>
          <p:nvPr/>
        </p:nvPicPr>
        <p:blipFill>
          <a:blip r:embed="rId5"/>
          <a:stretch>
            <a:fillRect/>
          </a:stretch>
        </p:blipFill>
        <p:spPr>
          <a:xfrm>
            <a:off x="898160" y="1547016"/>
            <a:ext cx="2752725" cy="923925"/>
          </a:xfrm>
          <a:prstGeom prst="rect">
            <a:avLst/>
          </a:prstGeom>
        </p:spPr>
      </p:pic>
      <p:pic>
        <p:nvPicPr>
          <p:cNvPr id="8" name="Picture 7">
            <a:extLst>
              <a:ext uri="{FF2B5EF4-FFF2-40B4-BE49-F238E27FC236}">
                <a16:creationId xmlns:a16="http://schemas.microsoft.com/office/drawing/2014/main" id="{D7A4AF50-960A-4C58-A6EC-7812F998DD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341" y="1855586"/>
            <a:ext cx="3834800" cy="306784"/>
          </a:xfrm>
          <a:prstGeom prst="rect">
            <a:avLst/>
          </a:prstGeom>
        </p:spPr>
      </p:pic>
      <p:sp>
        <p:nvSpPr>
          <p:cNvPr id="12" name="TextBox 11">
            <a:extLst>
              <a:ext uri="{FF2B5EF4-FFF2-40B4-BE49-F238E27FC236}">
                <a16:creationId xmlns:a16="http://schemas.microsoft.com/office/drawing/2014/main" id="{B8136257-1CA2-457D-A145-7C5EF94D3606}"/>
              </a:ext>
            </a:extLst>
          </p:cNvPr>
          <p:cNvSpPr txBox="1"/>
          <p:nvPr/>
        </p:nvSpPr>
        <p:spPr>
          <a:xfrm>
            <a:off x="1045028" y="4649252"/>
            <a:ext cx="10632852" cy="1800493"/>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err="1">
                <a:ln>
                  <a:noFill/>
                </a:ln>
                <a:solidFill>
                  <a:prstClr val="black"/>
                </a:solidFill>
                <a:effectLst/>
                <a:uLnTx/>
                <a:uFillTx/>
                <a:latin typeface="Calibri" panose="020F0502020204030204"/>
                <a:ea typeface="+mn-ea"/>
                <a:cs typeface="+mn-cs"/>
              </a:rPr>
              <a:t>Futur</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Nous </a:t>
            </a:r>
            <a:r>
              <a:rPr kumimoji="0" lang="en-CA" sz="24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400" b="0" i="0" u="none" strike="noStrike" kern="1200" cap="none" spc="0" normalizeH="0" baseline="0" noProof="0" dirty="0" err="1">
                <a:ln>
                  <a:noFill/>
                </a:ln>
                <a:solidFill>
                  <a:prstClr val="black"/>
                </a:solidFill>
                <a:effectLst/>
                <a:uLnTx/>
                <a:uFillTx/>
                <a:latin typeface="Calibri" panose="020F0502020204030204"/>
                <a:ea typeface="+mn-ea"/>
                <a:cs typeface="+mn-cs"/>
              </a:rPr>
              <a:t>lign</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400" b="0" i="0" u="sng" strike="noStrike" kern="1200" cap="none" spc="0" normalizeH="0" baseline="0" noProof="0" dirty="0">
                <a:ln>
                  <a:noFill/>
                </a:ln>
                <a:solidFill>
                  <a:srgbClr val="0000FF"/>
                </a:solidFill>
                <a:effectLst/>
                <a:uLnTx/>
                <a:uFillTx/>
                <a:latin typeface="Calibri"/>
                <a:ea typeface="Calibri" panose="020F0502020204030204" pitchFamily="34" charset="0"/>
                <a:cs typeface="Calibri"/>
                <a:hlinkClick r:id="rId7"/>
              </a:rPr>
              <a:t>www.futureus.cnpea.ca</a:t>
            </a:r>
            <a:r>
              <a:rPr kumimoji="0" lang="en-CA"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(option FR / ANG </a:t>
            </a:r>
            <a:r>
              <a:rPr kumimoji="0" lang="en-CA" sz="24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Calibri"/>
              </a:rPr>
              <a:t>en</a:t>
            </a:r>
            <a:r>
              <a:rPr kumimoji="0" lang="en-CA"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haut </a:t>
            </a:r>
            <a:r>
              <a:rPr kumimoji="0" lang="fr-CA"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à</a:t>
            </a:r>
            <a:r>
              <a:rPr kumimoji="0" lang="en-CA"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droite)</a:t>
            </a:r>
            <a:endParaRPr lang="en-CA" sz="2400" dirty="0">
              <a:solidFill>
                <a:prstClr val="black"/>
              </a:solidFill>
              <a:latin typeface="Calibri"/>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Calibri"/>
              </a:rPr>
              <a:t>Devenez</a:t>
            </a:r>
            <a:r>
              <a:rPr kumimoji="0" lang="en-CA"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a:t>
            </a:r>
            <a:r>
              <a:rPr kumimoji="0" lang="en-CA" sz="24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Calibri"/>
              </a:rPr>
              <a:t>membre</a:t>
            </a:r>
            <a:r>
              <a:rPr kumimoji="0" lang="en-CA"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à </a:t>
            </a:r>
            <a:r>
              <a:rPr kumimoji="0" lang="en-CA" sz="2400" b="0" i="0" u="sng" strike="noStrike" kern="1200" cap="none" spc="0" normalizeH="0" baseline="0" noProof="0" dirty="0">
                <a:ln>
                  <a:noFill/>
                </a:ln>
                <a:solidFill>
                  <a:srgbClr val="0000FF"/>
                </a:solidFill>
                <a:effectLst/>
                <a:uLnTx/>
                <a:uFillTx/>
                <a:latin typeface="Calibri"/>
                <a:ea typeface="Calibri" panose="020F0502020204030204" pitchFamily="34" charset="0"/>
                <a:cs typeface="Calibri"/>
                <a:hlinkClick r:id="rId8"/>
              </a:rPr>
              <a:t>https://cnpea.ca/en/get-involved</a:t>
            </a:r>
            <a:endParaRPr lang="en-CA" sz="2400" dirty="0">
              <a:solidFill>
                <a:prstClr val="black"/>
              </a:solidFill>
              <a:latin typeface="Calibri"/>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Calibri"/>
              </a:rPr>
              <a:t>Retrouvez</a:t>
            </a:r>
            <a:r>
              <a:rPr kumimoji="0" lang="en-CA"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-nous sur les reseaux @cnpea</a:t>
            </a:r>
          </a:p>
          <a:p>
            <a:pPr marL="342900" marR="0" lvl="0" indent="-342900" algn="l" defTabSz="914400" rtl="0" eaLnBrk="1" fontAlgn="auto" latinLnBrk="0" hangingPunct="1">
              <a:lnSpc>
                <a:spcPct val="100000"/>
              </a:lnSpc>
              <a:spcBef>
                <a:spcPts val="0"/>
              </a:spcBef>
              <a:spcAft>
                <a:spcPts val="600"/>
              </a:spcAft>
              <a:buClrTx/>
              <a:buSzPts val="1000"/>
              <a:buFont typeface="Arial" panose="020B0604020202020204" pitchFamily="34" charset="0"/>
              <a:buChar char="•"/>
              <a:tabLst>
                <a:tab pos="457200" algn="l"/>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nvGrpSpPr>
          <p:cNvPr id="3" name="Group 2">
            <a:extLst>
              <a:ext uri="{FF2B5EF4-FFF2-40B4-BE49-F238E27FC236}">
                <a16:creationId xmlns:a16="http://schemas.microsoft.com/office/drawing/2014/main" id="{2EFD1182-1048-4467-A6FF-09BCC5557019}"/>
              </a:ext>
            </a:extLst>
          </p:cNvPr>
          <p:cNvGrpSpPr/>
          <p:nvPr/>
        </p:nvGrpSpPr>
        <p:grpSpPr>
          <a:xfrm>
            <a:off x="6509022" y="5549498"/>
            <a:ext cx="1625684" cy="501676"/>
            <a:chOff x="5698795" y="5503084"/>
            <a:chExt cx="1625684" cy="501676"/>
          </a:xfrm>
        </p:grpSpPr>
        <p:pic>
          <p:nvPicPr>
            <p:cNvPr id="14" name="Picture 13" descr="Icon&#10;&#10;Description automatically generated">
              <a:extLst>
                <a:ext uri="{FF2B5EF4-FFF2-40B4-BE49-F238E27FC236}">
                  <a16:creationId xmlns:a16="http://schemas.microsoft.com/office/drawing/2014/main" id="{6344713D-C613-4C4F-86A4-0DBBBE3239EE}"/>
                </a:ext>
              </a:extLst>
            </p:cNvPr>
            <p:cNvPicPr>
              <a:picLocks noChangeAspect="1"/>
            </p:cNvPicPr>
            <p:nvPr/>
          </p:nvPicPr>
          <p:blipFill>
            <a:blip r:embed="rId9">
              <a:clrChange>
                <a:clrFrom>
                  <a:srgbClr val="E8E6E5"/>
                </a:clrFrom>
                <a:clrTo>
                  <a:srgbClr val="E8E6E5">
                    <a:alpha val="0"/>
                  </a:srgbClr>
                </a:clrTo>
              </a:clrChange>
              <a:extLst>
                <a:ext uri="{28A0092B-C50C-407E-A947-70E740481C1C}">
                  <a14:useLocalDpi xmlns:a14="http://schemas.microsoft.com/office/drawing/2010/main" val="0"/>
                </a:ext>
              </a:extLst>
            </a:blip>
            <a:stretch>
              <a:fillRect/>
            </a:stretch>
          </p:blipFill>
          <p:spPr>
            <a:xfrm>
              <a:off x="5698795" y="5503084"/>
              <a:ext cx="1625684" cy="501676"/>
            </a:xfrm>
            <a:prstGeom prst="rect">
              <a:avLst/>
            </a:prstGeom>
          </p:spPr>
        </p:pic>
        <p:sp>
          <p:nvSpPr>
            <p:cNvPr id="2" name="Rectangle 1">
              <a:extLst>
                <a:ext uri="{FF2B5EF4-FFF2-40B4-BE49-F238E27FC236}">
                  <a16:creationId xmlns:a16="http://schemas.microsoft.com/office/drawing/2014/main" id="{BA7DC72B-6C6F-4938-A8EA-21128A884D4D}"/>
                </a:ext>
              </a:extLst>
            </p:cNvPr>
            <p:cNvSpPr/>
            <p:nvPr/>
          </p:nvSpPr>
          <p:spPr>
            <a:xfrm>
              <a:off x="6516414" y="5572126"/>
              <a:ext cx="808065" cy="432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48571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rot="5400000" flipV="1">
            <a:off x="3704126" y="3993387"/>
            <a:ext cx="3298103" cy="13956"/>
          </a:xfrm>
          <a:prstGeom prst="line">
            <a:avLst/>
          </a:prstGeom>
          <a:ln w="57150" cap="flat">
            <a:solidFill>
              <a:srgbClr val="3C1C55"/>
            </a:solidFill>
            <a:prstDash val="solid"/>
            <a:headEnd type="oval" w="lg" len="lg"/>
            <a:tailEnd type="oval"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22545" y="2447757"/>
            <a:ext cx="292431" cy="401087"/>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12157" y="3127046"/>
            <a:ext cx="355159" cy="301921"/>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97375" y="3631547"/>
            <a:ext cx="342768" cy="34276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721983" flipH="1" flipV="1">
            <a:off x="579644" y="420318"/>
            <a:ext cx="2360073" cy="236007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6170" y="-75254"/>
            <a:ext cx="2115174" cy="2115174"/>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flipV="1">
            <a:off x="10091291" y="4736559"/>
            <a:ext cx="1399588" cy="1399588"/>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flipV="1">
            <a:off x="9994364" y="4819578"/>
            <a:ext cx="2470364" cy="2038422"/>
          </a:xfrm>
          <a:prstGeom prst="rect">
            <a:avLst/>
          </a:prstGeom>
        </p:spPr>
      </p:pic>
      <p:sp>
        <p:nvSpPr>
          <p:cNvPr id="17" name="TextBox 17"/>
          <p:cNvSpPr txBox="1"/>
          <p:nvPr/>
        </p:nvSpPr>
        <p:spPr>
          <a:xfrm>
            <a:off x="7184186" y="4604279"/>
            <a:ext cx="2288135" cy="132280"/>
          </a:xfrm>
          <a:prstGeom prst="rect">
            <a:avLst/>
          </a:prstGeom>
        </p:spPr>
        <p:txBody>
          <a:bodyPr wrap="square" lIns="0" tIns="0" rIns="0" bIns="0" rtlCol="0" anchor="t">
            <a:spAutoFit/>
          </a:bodyPr>
          <a:lstStyle/>
          <a:p>
            <a:pPr marL="0" marR="0" lvl="0" indent="0" algn="r" defTabSz="342891" rtl="0" eaLnBrk="1" fontAlgn="auto" latinLnBrk="0" hangingPunct="1">
              <a:lnSpc>
                <a:spcPts val="863"/>
              </a:lnSpc>
              <a:spcBef>
                <a:spcPts val="0"/>
              </a:spcBef>
              <a:spcAft>
                <a:spcPts val="0"/>
              </a:spcAft>
              <a:buClrTx/>
              <a:buSzTx/>
              <a:buFontTx/>
              <a:buNone/>
              <a:tabLst/>
              <a:defRPr/>
            </a:pPr>
            <a:r>
              <a:rPr kumimoji="0" lang="en-US" sz="1351" b="0" i="0" u="none" strike="noStrike" kern="1200" cap="none" spc="87" normalizeH="0" baseline="0" noProof="0" dirty="0">
                <a:ln>
                  <a:noFill/>
                </a:ln>
                <a:solidFill>
                  <a:srgbClr val="000000"/>
                </a:solidFill>
                <a:effectLst/>
                <a:uLnTx/>
                <a:uFillTx/>
                <a:latin typeface="Montserrat Classic"/>
                <a:ea typeface="ＭＳ Ｐゴシック" charset="-128"/>
                <a:cs typeface="+mn-cs"/>
              </a:rPr>
              <a:t>@EAPreventionON</a:t>
            </a:r>
          </a:p>
        </p:txBody>
      </p:sp>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913319" y="4316368"/>
            <a:ext cx="618451" cy="618451"/>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6600428" y="4316366"/>
            <a:ext cx="587217" cy="587217"/>
          </a:xfrm>
          <a:prstGeom prst="rect">
            <a:avLst/>
          </a:prstGeom>
        </p:spPr>
      </p:pic>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7203236" y="4328398"/>
            <a:ext cx="587217" cy="587217"/>
          </a:xfrm>
          <a:prstGeom prst="rect">
            <a:avLst/>
          </a:prstGeom>
        </p:spPr>
      </p:pic>
      <p:pic>
        <p:nvPicPr>
          <p:cNvPr id="21" name="Picture 21"/>
          <p:cNvPicPr>
            <a:picLocks noChangeAspect="1"/>
          </p:cNvPicPr>
          <p:nvPr/>
        </p:nvPicPr>
        <p:blipFill>
          <a:blip r:embed="rId21"/>
          <a:srcRect/>
          <a:stretch>
            <a:fillRect/>
          </a:stretch>
        </p:blipFill>
        <p:spPr>
          <a:xfrm>
            <a:off x="188409" y="2848844"/>
            <a:ext cx="4899530" cy="991260"/>
          </a:xfrm>
          <a:prstGeom prst="rect">
            <a:avLst/>
          </a:prstGeom>
        </p:spPr>
      </p:pic>
      <p:sp>
        <p:nvSpPr>
          <p:cNvPr id="24" name="TextBox 24"/>
          <p:cNvSpPr txBox="1"/>
          <p:nvPr/>
        </p:nvSpPr>
        <p:spPr>
          <a:xfrm>
            <a:off x="6851292" y="2603302"/>
            <a:ext cx="2456865" cy="206275"/>
          </a:xfrm>
          <a:prstGeom prst="rect">
            <a:avLst/>
          </a:prstGeom>
        </p:spPr>
        <p:txBody>
          <a:bodyPr wrap="square" lIns="0" tIns="0" rIns="0" bIns="0" rtlCol="0" anchor="t">
            <a:spAutoFit/>
          </a:bodyPr>
          <a:lstStyle/>
          <a:p>
            <a:pPr marL="0" marR="0" lvl="0" indent="0" algn="l" defTabSz="342891" rtl="0" eaLnBrk="1" fontAlgn="auto" latinLnBrk="0" hangingPunct="1">
              <a:lnSpc>
                <a:spcPts val="1301"/>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ontserrat Classic"/>
                <a:ea typeface="ＭＳ Ｐゴシック" charset="-128"/>
                <a:cs typeface="+mn-cs"/>
              </a:rPr>
              <a:t>705.927.3114</a:t>
            </a:r>
          </a:p>
        </p:txBody>
      </p:sp>
      <p:sp>
        <p:nvSpPr>
          <p:cNvPr id="25" name="TextBox 25"/>
          <p:cNvSpPr txBox="1"/>
          <p:nvPr/>
        </p:nvSpPr>
        <p:spPr>
          <a:xfrm>
            <a:off x="6839533" y="3177486"/>
            <a:ext cx="2914067" cy="206275"/>
          </a:xfrm>
          <a:prstGeom prst="rect">
            <a:avLst/>
          </a:prstGeom>
        </p:spPr>
        <p:txBody>
          <a:bodyPr wrap="square" lIns="0" tIns="0" rIns="0" bIns="0" rtlCol="0" anchor="t">
            <a:spAutoFit/>
          </a:bodyPr>
          <a:lstStyle/>
          <a:p>
            <a:pPr marL="0" marR="0" lvl="0" indent="0" algn="l" defTabSz="342891" rtl="0" eaLnBrk="1" fontAlgn="auto" latinLnBrk="0" hangingPunct="1">
              <a:lnSpc>
                <a:spcPts val="1301"/>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707"/>
                </a:solidFill>
                <a:effectLst/>
                <a:uLnTx/>
                <a:uFillTx/>
                <a:latin typeface="Montserrat Classic"/>
                <a:ea typeface="ＭＳ Ｐゴシック" charset="-128"/>
                <a:cs typeface="+mn-cs"/>
              </a:rPr>
              <a:t>rrideout@eapon.ca</a:t>
            </a:r>
          </a:p>
        </p:txBody>
      </p:sp>
      <p:sp>
        <p:nvSpPr>
          <p:cNvPr id="26" name="TextBox 26"/>
          <p:cNvSpPr txBox="1"/>
          <p:nvPr/>
        </p:nvSpPr>
        <p:spPr>
          <a:xfrm>
            <a:off x="6839533" y="3751672"/>
            <a:ext cx="2456867" cy="206275"/>
          </a:xfrm>
          <a:prstGeom prst="rect">
            <a:avLst/>
          </a:prstGeom>
        </p:spPr>
        <p:txBody>
          <a:bodyPr wrap="square" lIns="0" tIns="0" rIns="0" bIns="0" rtlCol="0" anchor="t">
            <a:spAutoFit/>
          </a:bodyPr>
          <a:lstStyle/>
          <a:p>
            <a:pPr marL="0" marR="0" lvl="0" indent="0" algn="l" defTabSz="342891" rtl="0" eaLnBrk="1" fontAlgn="auto" latinLnBrk="0" hangingPunct="1">
              <a:lnSpc>
                <a:spcPts val="1301"/>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707"/>
                </a:solidFill>
                <a:effectLst/>
                <a:uLnTx/>
                <a:uFillTx/>
                <a:latin typeface="Montserrat Classic"/>
                <a:ea typeface="ＭＳ Ｐゴシック" charset="-128"/>
                <a:cs typeface="+mn-cs"/>
              </a:rPr>
              <a:t>www.eapon.ca</a:t>
            </a:r>
          </a:p>
        </p:txBody>
      </p:sp>
      <p:sp>
        <p:nvSpPr>
          <p:cNvPr id="27" name="TextBox 6">
            <a:extLst>
              <a:ext uri="{FF2B5EF4-FFF2-40B4-BE49-F238E27FC236}">
                <a16:creationId xmlns:a16="http://schemas.microsoft.com/office/drawing/2014/main" id="{65F5BFDE-9992-1805-302D-174A24CE9800}"/>
              </a:ext>
            </a:extLst>
          </p:cNvPr>
          <p:cNvSpPr txBox="1"/>
          <p:nvPr/>
        </p:nvSpPr>
        <p:spPr>
          <a:xfrm>
            <a:off x="3061919" y="913317"/>
            <a:ext cx="6246238" cy="784830"/>
          </a:xfrm>
          <a:prstGeom prst="rect">
            <a:avLst/>
          </a:prstGeom>
        </p:spPr>
        <p:txBody>
          <a:bodyPr wrap="square" lIns="0" tIns="0" rIns="0" bIns="0" rtlCol="0" anchor="t">
            <a:spAutoFit/>
          </a:bodyP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24" normalizeH="0" baseline="0" noProof="0" dirty="0">
                <a:ln>
                  <a:noFill/>
                </a:ln>
                <a:solidFill>
                  <a:srgbClr val="191919"/>
                </a:solidFill>
                <a:effectLst/>
                <a:uLnTx/>
                <a:uFillTx/>
                <a:latin typeface="Roboto" panose="02000000000000000000" pitchFamily="2" charset="0"/>
                <a:ea typeface="Roboto" panose="02000000000000000000" pitchFamily="2" charset="0"/>
                <a:cs typeface="+mn-cs"/>
              </a:rPr>
              <a:t>Raeann R</a:t>
            </a:r>
            <a:r>
              <a:rPr kumimoji="0" lang="en-US" sz="2700" b="1" i="0" u="none" strike="noStrike" kern="1200" cap="none" spc="12" normalizeH="0" baseline="0" noProof="0" dirty="0">
                <a:ln>
                  <a:noFill/>
                </a:ln>
                <a:solidFill>
                  <a:srgbClr val="191919"/>
                </a:solidFill>
                <a:effectLst/>
                <a:uLnTx/>
                <a:uFillTx/>
                <a:latin typeface="Roboto" panose="02000000000000000000" pitchFamily="2" charset="0"/>
                <a:ea typeface="Roboto" panose="02000000000000000000" pitchFamily="2" charset="0"/>
                <a:cs typeface="+mn-cs"/>
              </a:rPr>
              <a:t>ideout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2400" b="0" i="0" u="none" strike="noStrike" kern="1200" cap="none" spc="0" normalizeH="0" baseline="0" noProof="0" dirty="0">
                <a:ln>
                  <a:noFill/>
                </a:ln>
                <a:solidFill>
                  <a:srgbClr val="202124"/>
                </a:solidFill>
                <a:effectLst/>
                <a:uLnTx/>
                <a:uFillTx/>
                <a:latin typeface="inherit"/>
                <a:ea typeface="+mn-ea"/>
                <a:cs typeface="+mn-cs"/>
              </a:rPr>
              <a:t>Directeur des partenariats stratégiques</a:t>
            </a:r>
            <a:r>
              <a:rPr kumimoji="0" lang="fr-FR" altLang="en-US" sz="7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8441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106ABB-3FD5-439D-AF81-BAE9A456C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880" y="2164853"/>
            <a:ext cx="8466235" cy="3253601"/>
          </a:xfrm>
          <a:prstGeom prst="rect">
            <a:avLst/>
          </a:prstGeom>
        </p:spPr>
      </p:pic>
      <p:sp>
        <p:nvSpPr>
          <p:cNvPr id="3" name="TextBox 2">
            <a:extLst>
              <a:ext uri="{FF2B5EF4-FFF2-40B4-BE49-F238E27FC236}">
                <a16:creationId xmlns:a16="http://schemas.microsoft.com/office/drawing/2014/main" id="{9D66E252-9B9D-44D6-BCA5-61FC82798DC9}"/>
              </a:ext>
            </a:extLst>
          </p:cNvPr>
          <p:cNvSpPr txBox="1"/>
          <p:nvPr/>
        </p:nvSpPr>
        <p:spPr>
          <a:xfrm>
            <a:off x="3016596" y="549324"/>
            <a:ext cx="5409282" cy="1384995"/>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a:ln>
                  <a:noFill/>
                </a:ln>
                <a:solidFill>
                  <a:prstClr val="black"/>
                </a:solidFill>
                <a:effectLst/>
                <a:uLnTx/>
                <a:uFillTx/>
                <a:latin typeface="Calibri" panose="020F0502020204030204"/>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a:ln>
                  <a:noFill/>
                </a:ln>
                <a:solidFill>
                  <a:prstClr val="black"/>
                </a:solidFill>
                <a:effectLst/>
                <a:uLnTx/>
                <a:uFillTx/>
                <a:latin typeface="Calibri" panose="020F0502020204030204"/>
                <a:ea typeface="+mn-ea"/>
                <a:cs typeface="+mn-cs"/>
              </a:rPr>
              <a:t>Merci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err="1">
                <a:ln>
                  <a:noFill/>
                </a:ln>
                <a:solidFill>
                  <a:prstClr val="black"/>
                </a:solidFill>
                <a:effectLst/>
                <a:uLnTx/>
                <a:uFillTx/>
                <a:latin typeface="Calibri" panose="020F0502020204030204"/>
                <a:ea typeface="+mn-ea"/>
                <a:cs typeface="+mn-cs"/>
              </a:rPr>
              <a:t>Miigwech</a:t>
            </a:r>
            <a:endParaRPr kumimoji="0" lang="en-CA"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57E95B1B-1EB2-42B5-91CB-D66F322E63AA}"/>
              </a:ext>
            </a:extLst>
          </p:cNvPr>
          <p:cNvPicPr>
            <a:picLocks noChangeAspect="1"/>
          </p:cNvPicPr>
          <p:nvPr/>
        </p:nvPicPr>
        <p:blipFill>
          <a:blip r:embed="rId4"/>
          <a:stretch>
            <a:fillRect/>
          </a:stretch>
        </p:blipFill>
        <p:spPr>
          <a:xfrm>
            <a:off x="263871" y="779858"/>
            <a:ext cx="2752725" cy="923925"/>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C6762CB5-C436-2B56-20A7-0DC4FF217D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001" y="5482448"/>
            <a:ext cx="7711997" cy="1191388"/>
          </a:xfrm>
          <a:prstGeom prst="rect">
            <a:avLst/>
          </a:prstGeom>
        </p:spPr>
      </p:pic>
    </p:spTree>
    <p:extLst>
      <p:ext uri="{BB962C8B-B14F-4D97-AF65-F5344CB8AC3E}">
        <p14:creationId xmlns:p14="http://schemas.microsoft.com/office/powerpoint/2010/main" val="276929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736" y="4003239"/>
            <a:ext cx="11778345" cy="2535177"/>
            <a:chOff x="0" y="0"/>
            <a:chExt cx="2308237" cy="515183"/>
          </a:xfrm>
        </p:grpSpPr>
        <p:sp>
          <p:nvSpPr>
            <p:cNvPr id="3" name="Freeform 3"/>
            <p:cNvSpPr/>
            <p:nvPr/>
          </p:nvSpPr>
          <p:spPr>
            <a:xfrm>
              <a:off x="0" y="0"/>
              <a:ext cx="2308237" cy="515183"/>
            </a:xfrm>
            <a:custGeom>
              <a:avLst/>
              <a:gdLst/>
              <a:ahLst/>
              <a:cxnLst/>
              <a:rect l="l" t="t" r="r" b="b"/>
              <a:pathLst>
                <a:path w="2308237" h="542533">
                  <a:moveTo>
                    <a:pt x="0" y="0"/>
                  </a:moveTo>
                  <a:lnTo>
                    <a:pt x="2308237" y="0"/>
                  </a:lnTo>
                  <a:lnTo>
                    <a:pt x="2308237" y="542533"/>
                  </a:lnTo>
                  <a:lnTo>
                    <a:pt x="0" y="542533"/>
                  </a:lnTo>
                  <a:close/>
                </a:path>
              </a:pathLst>
            </a:custGeom>
            <a:solidFill>
              <a:srgbClr val="E1F4FD">
                <a:alpha val="83922"/>
              </a:srgbClr>
            </a:solidFill>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 name="Group 4"/>
          <p:cNvGrpSpPr/>
          <p:nvPr/>
        </p:nvGrpSpPr>
        <p:grpSpPr>
          <a:xfrm>
            <a:off x="687404" y="241"/>
            <a:ext cx="6536375" cy="808955"/>
            <a:chOff x="0" y="0"/>
            <a:chExt cx="3032210" cy="375273"/>
          </a:xfrm>
        </p:grpSpPr>
        <p:sp>
          <p:nvSpPr>
            <p:cNvPr id="5" name="Freeform 5"/>
            <p:cNvSpPr/>
            <p:nvPr/>
          </p:nvSpPr>
          <p:spPr>
            <a:xfrm>
              <a:off x="0" y="0"/>
              <a:ext cx="3032210" cy="375273"/>
            </a:xfrm>
            <a:custGeom>
              <a:avLst/>
              <a:gdLst/>
              <a:ahLst/>
              <a:cxnLst/>
              <a:rect l="l" t="t" r="r" b="b"/>
              <a:pathLst>
                <a:path w="3032210" h="375273">
                  <a:moveTo>
                    <a:pt x="0" y="0"/>
                  </a:moveTo>
                  <a:lnTo>
                    <a:pt x="3032210" y="0"/>
                  </a:lnTo>
                  <a:lnTo>
                    <a:pt x="3032210" y="375273"/>
                  </a:lnTo>
                  <a:lnTo>
                    <a:pt x="0" y="375273"/>
                  </a:lnTo>
                  <a:close/>
                </a:path>
              </a:pathLst>
            </a:custGeom>
            <a:solidFill>
              <a:srgbClr val="4E2A76">
                <a:alpha val="83922"/>
              </a:srgbClr>
            </a:solidFill>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2807" y="4844382"/>
            <a:ext cx="1990552" cy="1298835"/>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91216" y="1777453"/>
            <a:ext cx="1796760" cy="1668740"/>
          </a:xfrm>
          <a:prstGeom prst="rect">
            <a:avLst/>
          </a:prstGeom>
        </p:spPr>
      </p:pic>
      <p:sp>
        <p:nvSpPr>
          <p:cNvPr id="8" name="TextBox 8"/>
          <p:cNvSpPr txBox="1"/>
          <p:nvPr/>
        </p:nvSpPr>
        <p:spPr>
          <a:xfrm>
            <a:off x="3611880" y="1056797"/>
            <a:ext cx="7966709" cy="2739211"/>
          </a:xfrm>
          <a:prstGeom prst="rect">
            <a:avLst/>
          </a:prstGeom>
        </p:spPr>
        <p:txBody>
          <a:bodyPr wrap="square" lIns="0" tIns="0" rIns="0" bIns="0" rtlCol="0" anchor="t">
            <a:spAutoFit/>
          </a:bodyPr>
          <a:lstStyle/>
          <a:p>
            <a:pPr marL="397192" marR="0" lvl="1" indent="-342900" algn="l" defTabSz="342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222222"/>
                </a:solidFill>
                <a:effectLst/>
                <a:uLnTx/>
                <a:uFillTx/>
                <a:latin typeface="+mj-lt"/>
                <a:ea typeface="ＭＳ Ｐゴシック" charset="-128"/>
                <a:cs typeface="+mn-cs"/>
              </a:rPr>
              <a:t>Nous aimerions recevoir vos commentaires sur les connaissances que vous avez acquises lors de cette session ainsi que vos suggestions pour de futures présentations. Veuillez prendre un instant pour répondre à notre sondage.</a:t>
            </a:r>
          </a:p>
          <a:p>
            <a:pPr marL="397192" marR="0" lvl="1" indent="-342900" algn="l" defTabSz="342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222222"/>
              </a:solidFill>
              <a:effectLst/>
              <a:uLnTx/>
              <a:uFillTx/>
              <a:latin typeface="+mj-lt"/>
              <a:ea typeface="ＭＳ Ｐゴシック" charset="-128"/>
              <a:cs typeface="+mn-cs"/>
            </a:endParaRPr>
          </a:p>
          <a:p>
            <a:pPr marL="854392" lvl="2" indent="-342900" defTabSz="342891">
              <a:buFont typeface="Arial" panose="020B0604020202020204" pitchFamily="34" charset="0"/>
              <a:buChar char="•"/>
              <a:defRPr/>
            </a:pPr>
            <a:r>
              <a:rPr kumimoji="0" lang="fr-FR" sz="2000" b="0" i="0" u="none" strike="noStrike" kern="1200" cap="none" spc="0" normalizeH="0" baseline="0" noProof="0" dirty="0">
                <a:ln>
                  <a:noFill/>
                </a:ln>
                <a:solidFill>
                  <a:srgbClr val="222222"/>
                </a:solidFill>
                <a:effectLst/>
                <a:uLnTx/>
                <a:uFillTx/>
                <a:latin typeface="+mj-lt"/>
                <a:ea typeface="ＭＳ Ｐゴシック" charset="-128"/>
                <a:cs typeface="+mn-cs"/>
              </a:rPr>
              <a:t>une notification vous sera envoyée avec un lien pour le sondage à la fin de la session.</a:t>
            </a:r>
          </a:p>
          <a:p>
            <a:pPr marL="854392" lvl="2" indent="-342900" defTabSz="342891">
              <a:buFont typeface="Arial" panose="020B0604020202020204" pitchFamily="34" charset="0"/>
              <a:buChar char="•"/>
              <a:defRPr/>
            </a:pPr>
            <a:r>
              <a:rPr kumimoji="0" lang="fr-FR" sz="2000" b="0" i="0" u="none" strike="noStrike" kern="1200" cap="none" spc="0" normalizeH="0" baseline="0" noProof="0" dirty="0">
                <a:ln>
                  <a:noFill/>
                </a:ln>
                <a:solidFill>
                  <a:srgbClr val="222222"/>
                </a:solidFill>
                <a:effectLst/>
                <a:uLnTx/>
                <a:uFillTx/>
                <a:latin typeface="+mj-lt"/>
                <a:ea typeface="ＭＳ Ｐゴシック" charset="-128"/>
                <a:cs typeface="+mn-cs"/>
              </a:rPr>
              <a:t>un courriel de suivi vous sera aussi acheminé avec un lien vers le sondage.</a:t>
            </a:r>
            <a:endParaRPr kumimoji="0" lang="en-US" sz="2000" b="0" i="0" u="none" strike="noStrike" kern="1200" cap="none" spc="0" normalizeH="0" baseline="0" noProof="0" dirty="0">
              <a:ln>
                <a:noFill/>
              </a:ln>
              <a:solidFill>
                <a:srgbClr val="000000"/>
              </a:solidFill>
              <a:effectLst/>
              <a:uLnTx/>
              <a:uFillTx/>
              <a:latin typeface="+mj-lt"/>
              <a:ea typeface="ＭＳ Ｐゴシック" charset="-128"/>
              <a:cs typeface="+mn-cs"/>
            </a:endParaRPr>
          </a:p>
        </p:txBody>
      </p:sp>
      <p:sp>
        <p:nvSpPr>
          <p:cNvPr id="9" name="TextBox 9"/>
          <p:cNvSpPr txBox="1"/>
          <p:nvPr/>
        </p:nvSpPr>
        <p:spPr>
          <a:xfrm>
            <a:off x="686180" y="154978"/>
            <a:ext cx="6537599" cy="474489"/>
          </a:xfrm>
          <a:prstGeom prst="rect">
            <a:avLst/>
          </a:prstGeom>
        </p:spPr>
        <p:txBody>
          <a:bodyPr lIns="0" tIns="0" rIns="0" bIns="0" rtlCol="0" anchor="t">
            <a:spAutoFit/>
          </a:bodyPr>
          <a:lstStyle/>
          <a:p>
            <a:pPr marL="144784" marR="0" lvl="1" indent="0" algn="ctr" defTabSz="457211" rtl="0" eaLnBrk="1" fontAlgn="auto" latinLnBrk="0" hangingPunct="1">
              <a:lnSpc>
                <a:spcPts val="3744"/>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FCFF"/>
                </a:solidFill>
                <a:effectLst/>
                <a:uLnTx/>
                <a:uFillTx/>
                <a:latin typeface="Arimo"/>
                <a:ea typeface="ＭＳ Ｐゴシック" charset="-128"/>
                <a:cs typeface="+mn-cs"/>
              </a:rPr>
              <a:t>D</a:t>
            </a:r>
            <a:r>
              <a:rPr kumimoji="0" lang="fr-CA" sz="3600" b="1" i="0" u="none" strike="noStrike" kern="1200" cap="none" spc="0" normalizeH="0" baseline="0" noProof="0" dirty="0">
                <a:ln>
                  <a:noFill/>
                </a:ln>
                <a:solidFill>
                  <a:srgbClr val="F9FCFF"/>
                </a:solidFill>
                <a:effectLst/>
                <a:uLnTx/>
                <a:uFillTx/>
                <a:latin typeface="Arimo"/>
                <a:ea typeface="ＭＳ Ｐゴシック" charset="-128"/>
                <a:cs typeface="+mn-cs"/>
              </a:rPr>
              <a:t>ÉTAILS TECHNIQUES</a:t>
            </a:r>
            <a:endParaRPr kumimoji="0" lang="en-US" sz="3600" b="1" i="0" u="none" strike="noStrike" kern="1200" cap="none" spc="0" normalizeH="0" baseline="0" noProof="0" dirty="0">
              <a:ln>
                <a:noFill/>
              </a:ln>
              <a:solidFill>
                <a:srgbClr val="F9FCFF"/>
              </a:solidFill>
              <a:effectLst/>
              <a:uLnTx/>
              <a:uFillTx/>
              <a:latin typeface="Arimo"/>
              <a:ea typeface="ＭＳ Ｐゴシック" charset="-128"/>
              <a:cs typeface="+mn-cs"/>
            </a:endParaRPr>
          </a:p>
        </p:txBody>
      </p:sp>
      <p:sp>
        <p:nvSpPr>
          <p:cNvPr id="10" name="TextBox 10"/>
          <p:cNvSpPr txBox="1"/>
          <p:nvPr/>
        </p:nvSpPr>
        <p:spPr>
          <a:xfrm>
            <a:off x="403541" y="1172185"/>
            <a:ext cx="2936744" cy="474489"/>
          </a:xfrm>
          <a:prstGeom prst="rect">
            <a:avLst/>
          </a:prstGeom>
        </p:spPr>
        <p:txBody>
          <a:bodyPr wrap="square" lIns="0" tIns="0" rIns="0" bIns="0" rtlCol="0" anchor="t">
            <a:spAutoFit/>
          </a:bodyPr>
          <a:lstStyle/>
          <a:p>
            <a:pPr marL="0" marR="0" lvl="0" indent="0" algn="ctr" defTabSz="609602" rtl="0" eaLnBrk="1" fontAlgn="auto" latinLnBrk="0" hangingPunct="1">
              <a:lnSpc>
                <a:spcPts val="3738"/>
              </a:lnSpc>
              <a:spcBef>
                <a:spcPct val="0"/>
              </a:spcBef>
              <a:spcAft>
                <a:spcPts val="0"/>
              </a:spcAft>
              <a:buClrTx/>
              <a:buSzTx/>
              <a:buFontTx/>
              <a:buNone/>
              <a:tabLst/>
              <a:defRPr/>
            </a:pPr>
            <a:r>
              <a:rPr kumimoji="0" lang="fr-CA" sz="3200" b="1" i="0" u="none" strike="noStrike" kern="1200" cap="none" spc="0" normalizeH="0" baseline="0" noProof="0" dirty="0">
                <a:ln>
                  <a:noFill/>
                </a:ln>
                <a:effectLst/>
                <a:uLnTx/>
                <a:uFillTx/>
                <a:latin typeface="Arimo"/>
                <a:ea typeface="ＭＳ Ｐゴシック" charset="-128"/>
                <a:cs typeface="+mn-cs"/>
              </a:rPr>
              <a:t>ÉVALUATION</a:t>
            </a:r>
            <a:endParaRPr kumimoji="0" lang="en-US" sz="3338" b="1" i="0" u="none" strike="noStrike" kern="1200" cap="none" spc="100" normalizeH="0" baseline="0" noProof="0" dirty="0">
              <a:ln>
                <a:noFill/>
              </a:ln>
              <a:effectLst/>
              <a:uLnTx/>
              <a:uFillTx/>
              <a:latin typeface="Montserrat Classic Bold"/>
              <a:ea typeface="+mn-ea"/>
              <a:cs typeface="+mn-cs"/>
            </a:endParaRPr>
          </a:p>
        </p:txBody>
      </p:sp>
      <p:sp>
        <p:nvSpPr>
          <p:cNvPr id="11" name="TextBox 11"/>
          <p:cNvSpPr txBox="1"/>
          <p:nvPr/>
        </p:nvSpPr>
        <p:spPr>
          <a:xfrm>
            <a:off x="3728856" y="4229213"/>
            <a:ext cx="8197850" cy="2024913"/>
          </a:xfrm>
          <a:prstGeom prst="rect">
            <a:avLst/>
          </a:prstGeom>
        </p:spPr>
        <p:txBody>
          <a:bodyPr wrap="square" lIns="0" tIns="0" rIns="0" bIns="0" rtlCol="0" anchor="t">
            <a:spAutoFit/>
          </a:bodyPr>
          <a:lstStyle/>
          <a:p>
            <a:pPr marL="0" marR="0" lvl="0" indent="0" algn="l" defTabSz="457211" rtl="0" eaLnBrk="1" fontAlgn="auto" latinLnBrk="0" hangingPunct="1">
              <a:lnSpc>
                <a:spcPts val="2429"/>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mj-lt"/>
                <a:ea typeface="ＭＳ Ｐゴシック" charset="-128"/>
                <a:cs typeface="+mn-cs"/>
              </a:rPr>
              <a:t>Cet</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400" b="0" i="0" u="none" strike="noStrike" kern="1200" cap="none" spc="0" normalizeH="0" baseline="0" noProof="0" dirty="0" err="1">
                <a:ln>
                  <a:noFill/>
                </a:ln>
                <a:solidFill>
                  <a:srgbClr val="000000"/>
                </a:solidFill>
                <a:effectLst/>
                <a:uLnTx/>
                <a:uFillTx/>
                <a:latin typeface="+mj-lt"/>
                <a:ea typeface="ＭＳ Ｐゴシック" charset="-128"/>
                <a:cs typeface="+mn-cs"/>
              </a:rPr>
              <a:t>évènement</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400" b="0" i="0" u="none" strike="noStrike" kern="1200" cap="none" spc="0" normalizeH="0" baseline="0" noProof="0" dirty="0" err="1">
                <a:ln>
                  <a:noFill/>
                </a:ln>
                <a:solidFill>
                  <a:srgbClr val="000000"/>
                </a:solidFill>
                <a:effectLst/>
                <a:uLnTx/>
                <a:uFillTx/>
                <a:latin typeface="+mj-lt"/>
                <a:ea typeface="ＭＳ Ｐゴシック" charset="-128"/>
                <a:cs typeface="+mn-cs"/>
              </a:rPr>
              <a:t>est</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400" b="0" i="0" u="none" strike="noStrike" kern="1200" cap="none" spc="0" normalizeH="0" baseline="0" noProof="0" dirty="0" err="1">
                <a:ln>
                  <a:noFill/>
                </a:ln>
                <a:solidFill>
                  <a:srgbClr val="000000"/>
                </a:solidFill>
                <a:effectLst/>
                <a:uLnTx/>
                <a:uFillTx/>
                <a:latin typeface="+mj-lt"/>
                <a:ea typeface="ＭＳ Ｐゴシック" charset="-128"/>
                <a:cs typeface="+mn-cs"/>
              </a:rPr>
              <a:t>enregistré</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400" b="0" i="0" u="none" strike="noStrike" kern="1200" cap="none" spc="0" normalizeH="0" baseline="0" noProof="0" dirty="0" err="1">
                <a:ln>
                  <a:noFill/>
                </a:ln>
                <a:solidFill>
                  <a:srgbClr val="000000"/>
                </a:solidFill>
                <a:effectLst/>
                <a:uLnTx/>
                <a:uFillTx/>
                <a:latin typeface="+mj-lt"/>
                <a:ea typeface="ＭＳ Ｐゴシック" charset="-128"/>
                <a:cs typeface="+mn-cs"/>
              </a:rPr>
              <a:t>L’enregistrement</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 sera disponible sur le site de EAPO  </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hlinkClick r:id="rId7"/>
              </a:rPr>
              <a:t>www.eapon.ca</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 et sur le site de CNPEA </a:t>
            </a:r>
            <a:r>
              <a:rPr kumimoji="0" lang="fr-CA" sz="2400" b="0" i="0" u="none" strike="noStrike" kern="1200" cap="none" spc="0" normalizeH="0" baseline="0" noProof="0" dirty="0">
                <a:ln>
                  <a:noFill/>
                </a:ln>
                <a:solidFill>
                  <a:srgbClr val="000000"/>
                </a:solidFill>
                <a:effectLst/>
                <a:uLnTx/>
                <a:uFillTx/>
                <a:latin typeface="+mj-lt"/>
                <a:ea typeface="ＭＳ Ｐゴシック" charset="-128"/>
                <a:cs typeface="+mn-cs"/>
                <a:hlinkClick r:id="rId8"/>
              </a:rPr>
              <a:t>cnpea.ca</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hlinkClick r:id="rId8"/>
              </a:rPr>
              <a:t> </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dans </a:t>
            </a:r>
            <a:r>
              <a:rPr kumimoji="0" lang="en-US" sz="2400" b="0" i="0" u="none" strike="noStrike" kern="1200" cap="none" spc="0" normalizeH="0" baseline="0" noProof="0" dirty="0" err="1">
                <a:ln>
                  <a:noFill/>
                </a:ln>
                <a:solidFill>
                  <a:srgbClr val="000000"/>
                </a:solidFill>
                <a:effectLst/>
                <a:uLnTx/>
                <a:uFillTx/>
                <a:latin typeface="+mj-lt"/>
                <a:ea typeface="ＭＳ Ｐゴシック" charset="-128"/>
                <a:cs typeface="+mn-cs"/>
              </a:rPr>
              <a:t>quelques</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 </a:t>
            </a:r>
            <a:r>
              <a:rPr kumimoji="0" lang="en-US" sz="2400" b="0" i="0" u="none" strike="noStrike" kern="1200" cap="none" spc="0" normalizeH="0" baseline="0" noProof="0" dirty="0" err="1">
                <a:ln>
                  <a:noFill/>
                </a:ln>
                <a:solidFill>
                  <a:srgbClr val="000000"/>
                </a:solidFill>
                <a:effectLst/>
                <a:uLnTx/>
                <a:uFillTx/>
                <a:latin typeface="+mj-lt"/>
                <a:ea typeface="ＭＳ Ｐゴシック" charset="-128"/>
                <a:cs typeface="+mn-cs"/>
              </a:rPr>
              <a:t>jours</a:t>
            </a:r>
            <a:r>
              <a:rPr kumimoji="0" lang="en-US" sz="2400" b="0" i="0" u="none" strike="noStrike" kern="1200" cap="none" spc="0" normalizeH="0" baseline="0" noProof="0" dirty="0">
                <a:ln>
                  <a:noFill/>
                </a:ln>
                <a:solidFill>
                  <a:srgbClr val="000000"/>
                </a:solidFill>
                <a:effectLst/>
                <a:uLnTx/>
                <a:uFillTx/>
                <a:latin typeface="+mj-lt"/>
                <a:ea typeface="ＭＳ Ｐゴシック" charset="-128"/>
                <a:cs typeface="+mn-cs"/>
              </a:rPr>
              <a:t>.</a:t>
            </a:r>
          </a:p>
          <a:p>
            <a:pPr marL="0" marR="0" lvl="0" indent="0" algn="l" defTabSz="609602" rtl="0" eaLnBrk="1" fontAlgn="auto" latinLnBrk="0" hangingPunct="1">
              <a:lnSpc>
                <a:spcPts val="2919"/>
              </a:lnSpc>
              <a:spcBef>
                <a:spcPts val="0"/>
              </a:spcBef>
              <a:spcAft>
                <a:spcPts val="0"/>
              </a:spcAft>
              <a:buClrTx/>
              <a:buSzTx/>
              <a:buFontTx/>
              <a:buNone/>
              <a:tabLst/>
              <a:defRPr/>
            </a:pPr>
            <a:endParaRPr kumimoji="0" lang="en-US" sz="2400" b="0" i="0" u="none" strike="noStrike" kern="1200" cap="none" spc="59" normalizeH="0" baseline="0" noProof="0" dirty="0">
              <a:ln>
                <a:noFill/>
              </a:ln>
              <a:solidFill>
                <a:srgbClr val="000000"/>
              </a:solidFill>
              <a:effectLst/>
              <a:uLnTx/>
              <a:uFillTx/>
              <a:latin typeface="+mj-lt"/>
              <a:cs typeface="Arial" panose="020B0604020202020204" pitchFamily="34" charset="0"/>
            </a:endParaRPr>
          </a:p>
          <a:p>
            <a:pPr marL="0" marR="0" lvl="0" indent="0" algn="l" defTabSz="609602" rtl="0" eaLnBrk="1" fontAlgn="auto" latinLnBrk="0" hangingPunct="1">
              <a:lnSpc>
                <a:spcPts val="2919"/>
              </a:lnSpc>
              <a:spcBef>
                <a:spcPts val="0"/>
              </a:spcBef>
              <a:spcAft>
                <a:spcPts val="0"/>
              </a:spcAft>
              <a:buClrTx/>
              <a:buSzTx/>
              <a:buFontTx/>
              <a:buNone/>
              <a:tabLst/>
              <a:defRPr/>
            </a:pPr>
            <a:r>
              <a:rPr kumimoji="0" lang="fr-FR" altLang="en-US" sz="2400" b="0" i="0" u="none" strike="noStrike" cap="none" normalizeH="0" baseline="0" dirty="0">
                <a:ln>
                  <a:noFill/>
                </a:ln>
                <a:solidFill>
                  <a:srgbClr val="1F1F1F"/>
                </a:solidFill>
                <a:effectLst/>
                <a:latin typeface="+mj-lt"/>
                <a:cs typeface="Arial" panose="020B0604020202020204" pitchFamily="34" charset="0"/>
              </a:rPr>
              <a:t>Les liens et documents partagés lors du webinaire seront également publiés</a:t>
            </a:r>
            <a:endParaRPr kumimoji="0" lang="en-US" sz="2400" b="0" i="0" u="none" strike="noStrike" kern="1200" cap="none" spc="59" normalizeH="0" baseline="0" noProof="0" dirty="0">
              <a:ln>
                <a:noFill/>
              </a:ln>
              <a:solidFill>
                <a:srgbClr val="000000"/>
              </a:solidFill>
              <a:effectLst/>
              <a:uLnTx/>
              <a:uFillTx/>
              <a:latin typeface="+mj-lt"/>
              <a:cs typeface="Arial" panose="020B0604020202020204" pitchFamily="34" charset="0"/>
            </a:endParaRPr>
          </a:p>
        </p:txBody>
      </p:sp>
      <p:sp>
        <p:nvSpPr>
          <p:cNvPr id="12" name="TextBox 12"/>
          <p:cNvSpPr txBox="1"/>
          <p:nvPr/>
        </p:nvSpPr>
        <p:spPr>
          <a:xfrm>
            <a:off x="265294" y="4207667"/>
            <a:ext cx="2869085" cy="435953"/>
          </a:xfrm>
          <a:prstGeom prst="rect">
            <a:avLst/>
          </a:prstGeom>
        </p:spPr>
        <p:txBody>
          <a:bodyPr wrap="square" lIns="0" tIns="0" rIns="0" bIns="0" rtlCol="0" anchor="t">
            <a:spAutoFit/>
          </a:bodyPr>
          <a:lstStyle/>
          <a:p>
            <a:pPr marL="0" marR="0" lvl="0" indent="0" algn="ctr" defTabSz="609602" rtl="0" eaLnBrk="1" fontAlgn="auto" latinLnBrk="0" hangingPunct="1">
              <a:lnSpc>
                <a:spcPts val="3738"/>
              </a:lnSpc>
              <a:spcBef>
                <a:spcPct val="0"/>
              </a:spcBef>
              <a:spcAft>
                <a:spcPts val="0"/>
              </a:spcAft>
              <a:buClrTx/>
              <a:buSzTx/>
              <a:buFontTx/>
              <a:buNone/>
              <a:tabLst/>
              <a:defRPr/>
            </a:pPr>
            <a:r>
              <a:rPr kumimoji="0" lang="en-US" sz="2400" b="0" i="0" u="none" strike="noStrike" kern="1200" cap="none" spc="0" normalizeH="0" baseline="0" noProof="0" dirty="0" err="1">
                <a:ln>
                  <a:noFill/>
                </a:ln>
                <a:solidFill>
                  <a:srgbClr val="273755"/>
                </a:solidFill>
                <a:effectLst/>
                <a:uLnTx/>
                <a:uFillTx/>
                <a:latin typeface="Montserrat Bold"/>
                <a:ea typeface="ＭＳ Ｐゴシック" charset="-128"/>
                <a:cs typeface="+mn-cs"/>
              </a:rPr>
              <a:t>Enregistrement</a:t>
            </a:r>
            <a:endParaRPr kumimoji="0" lang="en-US" sz="2400" b="1" i="0" u="none" strike="noStrike" kern="1200" cap="none" spc="100" normalizeH="0" baseline="0" noProof="0" dirty="0">
              <a:ln>
                <a:noFill/>
              </a:ln>
              <a:solidFill>
                <a:srgbClr val="000000"/>
              </a:solidFill>
              <a:effectLst/>
              <a:uLnTx/>
              <a:uFillTx/>
              <a:latin typeface="Montserrat Classic Bold"/>
              <a:ea typeface="+mn-ea"/>
              <a:cs typeface="+mn-cs"/>
            </a:endParaRPr>
          </a:p>
        </p:txBody>
      </p:sp>
      <p:sp>
        <p:nvSpPr>
          <p:cNvPr id="14" name="AutoShape 6">
            <a:extLst>
              <a:ext uri="{FF2B5EF4-FFF2-40B4-BE49-F238E27FC236}">
                <a16:creationId xmlns:a16="http://schemas.microsoft.com/office/drawing/2014/main" id="{6D691B42-0124-EE0B-E8BA-28D779B34612}"/>
              </a:ext>
            </a:extLst>
          </p:cNvPr>
          <p:cNvSpPr/>
          <p:nvPr/>
        </p:nvSpPr>
        <p:spPr>
          <a:xfrm>
            <a:off x="89736" y="6687406"/>
            <a:ext cx="11953903" cy="0"/>
          </a:xfrm>
          <a:prstGeom prst="line">
            <a:avLst/>
          </a:prstGeom>
          <a:ln w="38100" cap="flat">
            <a:solidFill>
              <a:srgbClr val="521887"/>
            </a:solidFill>
            <a:prstDash val="solid"/>
            <a:headEnd type="none" w="sm" len="sm"/>
            <a:tailEnd type="none" w="sm" len="sm"/>
          </a:ln>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
            <a:extLst>
              <a:ext uri="{FF2B5EF4-FFF2-40B4-BE49-F238E27FC236}">
                <a16:creationId xmlns:a16="http://schemas.microsoft.com/office/drawing/2014/main" id="{7B3618ED-497D-499B-03B9-4D7F77ADCCF6}"/>
              </a:ext>
            </a:extLst>
          </p:cNvPr>
          <p:cNvSpPr>
            <a:spLocks noChangeArrowheads="1"/>
          </p:cNvSpPr>
          <p:nvPr/>
        </p:nvSpPr>
        <p:spPr bwMode="auto">
          <a:xfrm>
            <a:off x="-857820" y="123300"/>
            <a:ext cx="89768"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100" b="0" i="0" u="none" strike="noStrike" cap="none" normalizeH="0" baseline="0" dirty="0">
                <a:ln>
                  <a:noFill/>
                </a:ln>
                <a:solidFill>
                  <a:srgbClr val="1F1F1F"/>
                </a:solidFill>
                <a:effectLst/>
                <a:latin typeface="inherit"/>
              </a:rPr>
              <a:t>.</a:t>
            </a:r>
            <a:r>
              <a:rPr kumimoji="0" lang="fr-FR" altLang="en-US" sz="800" b="0" i="0" u="none" strike="noStrike" cap="none" normalizeH="0" baseline="0" dirty="0">
                <a:ln>
                  <a:noFill/>
                </a:ln>
                <a:solidFill>
                  <a:schemeClr val="tx1"/>
                </a:solidFill>
                <a:effectLst/>
              </a:rPr>
              <a:t>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EFF705F1-D9E3-9297-1A3E-551C5EC7F009}"/>
              </a:ext>
            </a:extLst>
          </p:cNvPr>
          <p:cNvGrpSpPr/>
          <p:nvPr/>
        </p:nvGrpSpPr>
        <p:grpSpPr>
          <a:xfrm>
            <a:off x="4423410" y="1272313"/>
            <a:ext cx="7400023" cy="5311688"/>
            <a:chOff x="0" y="0"/>
            <a:chExt cx="2308237" cy="515183"/>
          </a:xfrm>
        </p:grpSpPr>
        <p:sp>
          <p:nvSpPr>
            <p:cNvPr id="7" name="Freeform 3">
              <a:extLst>
                <a:ext uri="{FF2B5EF4-FFF2-40B4-BE49-F238E27FC236}">
                  <a16:creationId xmlns:a16="http://schemas.microsoft.com/office/drawing/2014/main" id="{5DF5DB63-587D-E760-33DC-BC579E0BEC3A}"/>
                </a:ext>
              </a:extLst>
            </p:cNvPr>
            <p:cNvSpPr/>
            <p:nvPr/>
          </p:nvSpPr>
          <p:spPr>
            <a:xfrm>
              <a:off x="0" y="0"/>
              <a:ext cx="2308237" cy="515183"/>
            </a:xfrm>
            <a:custGeom>
              <a:avLst/>
              <a:gdLst/>
              <a:ahLst/>
              <a:cxnLst/>
              <a:rect l="l" t="t" r="r" b="b"/>
              <a:pathLst>
                <a:path w="2308237" h="542533">
                  <a:moveTo>
                    <a:pt x="0" y="0"/>
                  </a:moveTo>
                  <a:lnTo>
                    <a:pt x="2308237" y="0"/>
                  </a:lnTo>
                  <a:lnTo>
                    <a:pt x="2308237" y="542533"/>
                  </a:lnTo>
                  <a:lnTo>
                    <a:pt x="0" y="542533"/>
                  </a:lnTo>
                  <a:close/>
                </a:path>
              </a:pathLst>
            </a:custGeom>
            <a:solidFill>
              <a:srgbClr val="E1F4FD">
                <a:alpha val="83922"/>
              </a:srgbClr>
            </a:solidFill>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4">
            <a:extLst>
              <a:ext uri="{FF2B5EF4-FFF2-40B4-BE49-F238E27FC236}">
                <a16:creationId xmlns:a16="http://schemas.microsoft.com/office/drawing/2014/main" id="{6DCBA56B-81BF-0B89-D79C-06FB7E4F6F5E}"/>
              </a:ext>
            </a:extLst>
          </p:cNvPr>
          <p:cNvGrpSpPr/>
          <p:nvPr/>
        </p:nvGrpSpPr>
        <p:grpSpPr>
          <a:xfrm>
            <a:off x="4423410" y="-99737"/>
            <a:ext cx="7400023" cy="1268645"/>
            <a:chOff x="293987" y="7303"/>
            <a:chExt cx="3032210" cy="375273"/>
          </a:xfrm>
        </p:grpSpPr>
        <p:sp>
          <p:nvSpPr>
            <p:cNvPr id="13" name="Freeform 5">
              <a:extLst>
                <a:ext uri="{FF2B5EF4-FFF2-40B4-BE49-F238E27FC236}">
                  <a16:creationId xmlns:a16="http://schemas.microsoft.com/office/drawing/2014/main" id="{ADEAAB37-6BC9-F6B8-9074-36D3AB04F6E8}"/>
                </a:ext>
              </a:extLst>
            </p:cNvPr>
            <p:cNvSpPr/>
            <p:nvPr/>
          </p:nvSpPr>
          <p:spPr>
            <a:xfrm>
              <a:off x="293987" y="7303"/>
              <a:ext cx="3032210" cy="375273"/>
            </a:xfrm>
            <a:custGeom>
              <a:avLst/>
              <a:gdLst/>
              <a:ahLst/>
              <a:cxnLst/>
              <a:rect l="l" t="t" r="r" b="b"/>
              <a:pathLst>
                <a:path w="3032210" h="375273">
                  <a:moveTo>
                    <a:pt x="0" y="0"/>
                  </a:moveTo>
                  <a:lnTo>
                    <a:pt x="3032210" y="0"/>
                  </a:lnTo>
                  <a:lnTo>
                    <a:pt x="3032210" y="375273"/>
                  </a:lnTo>
                  <a:lnTo>
                    <a:pt x="0" y="375273"/>
                  </a:lnTo>
                  <a:close/>
                </a:path>
              </a:pathLst>
            </a:custGeom>
            <a:solidFill>
              <a:srgbClr val="4E2A76">
                <a:alpha val="83922"/>
              </a:srgbClr>
            </a:solidFill>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2"/>
          <p:cNvGrpSpPr>
            <a:grpSpLocks noChangeAspect="1"/>
          </p:cNvGrpSpPr>
          <p:nvPr/>
        </p:nvGrpSpPr>
        <p:grpSpPr>
          <a:xfrm>
            <a:off x="148361" y="1151161"/>
            <a:ext cx="4122743" cy="4106639"/>
            <a:chOff x="0" y="0"/>
            <a:chExt cx="6502400" cy="6477000"/>
          </a:xfrm>
        </p:grpSpPr>
        <p:sp>
          <p:nvSpPr>
            <p:cNvPr id="3" name="Freeform 3"/>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223" t="-24999" r="223" b="-24999"/>
              </a:stretch>
            </a:blipFill>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B8D6F6"/>
            </a:solidFill>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AutoShape 6"/>
          <p:cNvSpPr/>
          <p:nvPr/>
        </p:nvSpPr>
        <p:spPr>
          <a:xfrm>
            <a:off x="89736" y="6687406"/>
            <a:ext cx="11953903" cy="0"/>
          </a:xfrm>
          <a:prstGeom prst="line">
            <a:avLst/>
          </a:prstGeom>
          <a:ln w="38100" cap="flat">
            <a:solidFill>
              <a:srgbClr val="521887"/>
            </a:solidFill>
            <a:prstDash val="solid"/>
            <a:headEnd type="none" w="sm" len="sm"/>
            <a:tailEnd type="none" w="sm" len="sm"/>
          </a:ln>
        </p:spPr>
        <p:txBody>
          <a:bodyPr/>
          <a:lstStyle/>
          <a:p>
            <a:pPr marL="0" marR="0" lvl="0" indent="0" algn="l" defTabSz="609602"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4868157" y="273999"/>
            <a:ext cx="6817391" cy="769441"/>
          </a:xfrm>
          <a:prstGeom prst="rect">
            <a:avLst/>
          </a:prstGeom>
        </p:spPr>
        <p:txBody>
          <a:bodyPr lIns="0" tIns="0" rIns="0" bIns="0" rtlCol="0" anchor="t">
            <a:spAutoFit/>
          </a:bodyPr>
          <a:lstStyle/>
          <a:p>
            <a:pPr marL="144784" marR="0" lvl="1" indent="0" algn="ctr" defTabSz="457211" rtl="0" eaLnBrk="1" fontAlgn="auto" latinLnBrk="0" hangingPunct="1">
              <a:lnSpc>
                <a:spcPts val="3024"/>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ontserrat Bold"/>
                <a:ea typeface="ＭＳ Ｐゴシック" charset="-128"/>
                <a:cs typeface="+mn-cs"/>
              </a:rPr>
              <a:t>Respect de la vie </a:t>
            </a:r>
            <a:r>
              <a:rPr kumimoji="0" lang="en-US" sz="2800" b="0" i="0" u="none" strike="noStrike" kern="1200" cap="none" spc="0" normalizeH="0" baseline="0" noProof="0" dirty="0" err="1">
                <a:ln>
                  <a:noFill/>
                </a:ln>
                <a:solidFill>
                  <a:schemeClr val="bg1"/>
                </a:solidFill>
                <a:effectLst/>
                <a:uLnTx/>
                <a:uFillTx/>
                <a:latin typeface="Montserrat Bold"/>
                <a:ea typeface="ＭＳ Ｐゴシック" charset="-128"/>
                <a:cs typeface="+mn-cs"/>
              </a:rPr>
              <a:t>privée</a:t>
            </a:r>
            <a:r>
              <a:rPr kumimoji="0" lang="en-US" sz="2800" b="0" i="0" u="none" strike="noStrike" kern="1200" cap="none" spc="0" normalizeH="0" baseline="0" noProof="0" dirty="0">
                <a:ln>
                  <a:noFill/>
                </a:ln>
                <a:solidFill>
                  <a:schemeClr val="bg1"/>
                </a:solidFill>
                <a:effectLst/>
                <a:uLnTx/>
                <a:uFillTx/>
                <a:latin typeface="Montserrat Bold"/>
                <a:ea typeface="ＭＳ Ｐゴシック" charset="-128"/>
                <a:cs typeface="+mn-cs"/>
              </a:rPr>
              <a:t> et de la </a:t>
            </a:r>
            <a:r>
              <a:rPr kumimoji="0" lang="en-US" sz="2800" b="0" i="0" u="none" strike="noStrike" kern="1200" cap="none" spc="0" normalizeH="0" baseline="0" noProof="0" dirty="0" err="1">
                <a:ln>
                  <a:noFill/>
                </a:ln>
                <a:solidFill>
                  <a:schemeClr val="bg1"/>
                </a:solidFill>
                <a:effectLst/>
                <a:uLnTx/>
                <a:uFillTx/>
                <a:latin typeface="Montserrat Bold"/>
                <a:ea typeface="ＭＳ Ｐゴシック" charset="-128"/>
                <a:cs typeface="+mn-cs"/>
              </a:rPr>
              <a:t>confidentialité</a:t>
            </a:r>
            <a:endParaRPr kumimoji="0" lang="en-US" sz="2800" b="0" i="0" u="none" strike="noStrike" kern="1200" cap="none" spc="0" normalizeH="0" baseline="0" noProof="0" dirty="0">
              <a:ln>
                <a:noFill/>
              </a:ln>
              <a:solidFill>
                <a:schemeClr val="bg1"/>
              </a:solidFill>
              <a:effectLst/>
              <a:uLnTx/>
              <a:uFillTx/>
              <a:latin typeface="Montserrat Bold"/>
              <a:ea typeface="ＭＳ Ｐゴシック" charset="-128"/>
              <a:cs typeface="+mn-cs"/>
            </a:endParaRPr>
          </a:p>
        </p:txBody>
      </p:sp>
      <p:sp>
        <p:nvSpPr>
          <p:cNvPr id="9" name="TextBox 8">
            <a:extLst>
              <a:ext uri="{FF2B5EF4-FFF2-40B4-BE49-F238E27FC236}">
                <a16:creationId xmlns:a16="http://schemas.microsoft.com/office/drawing/2014/main" id="{738A8948-C4DB-9BC8-9209-380A24034779}"/>
              </a:ext>
            </a:extLst>
          </p:cNvPr>
          <p:cNvSpPr txBox="1"/>
          <p:nvPr/>
        </p:nvSpPr>
        <p:spPr>
          <a:xfrm>
            <a:off x="4868157" y="1623144"/>
            <a:ext cx="6618993" cy="4154984"/>
          </a:xfrm>
          <a:prstGeom prst="rect">
            <a:avLst/>
          </a:prstGeom>
          <a:noFill/>
        </p:spPr>
        <p:txBody>
          <a:bodyPr wrap="square">
            <a:spAutoFit/>
          </a:bodyPr>
          <a:lstStyle/>
          <a:p>
            <a:pPr marL="90490" marR="0" lvl="1" indent="0" algn="l" defTabSz="457211"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Conformément</a:t>
            </a:r>
            <a:r>
              <a:rPr lang="en-US" sz="2400" dirty="0">
                <a:latin typeface="Arial" panose="020B0604020202020204" pitchFamily="34" charset="0"/>
                <a:cs typeface="Arial" panose="020B0604020202020204" pitchFamily="34" charset="0"/>
              </a:rPr>
              <a:t> à </a:t>
            </a:r>
            <a:r>
              <a:rPr lang="en-US" sz="2400" dirty="0" err="1">
                <a:latin typeface="Arial" panose="020B0604020202020204" pitchFamily="34" charset="0"/>
                <a:cs typeface="Arial" panose="020B0604020202020204" pitchFamily="34" charset="0"/>
              </a:rPr>
              <a:t>notre</a:t>
            </a:r>
            <a:r>
              <a:rPr lang="en-US" sz="2400" dirty="0">
                <a:latin typeface="Arial" panose="020B0604020202020204" pitchFamily="34" charset="0"/>
                <a:cs typeface="Arial" panose="020B0604020202020204" pitchFamily="34" charset="0"/>
              </a:rPr>
              <a:t> engagement à </a:t>
            </a:r>
            <a:r>
              <a:rPr lang="en-US" sz="2400" dirty="0" err="1">
                <a:latin typeface="Arial" panose="020B0604020202020204" pitchFamily="34" charset="0"/>
                <a:cs typeface="Arial" panose="020B0604020202020204" pitchFamily="34" charset="0"/>
              </a:rPr>
              <a:t>préserver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votre</a:t>
            </a:r>
            <a:r>
              <a:rPr lang="en-US" sz="2400" dirty="0">
                <a:latin typeface="Arial" panose="020B0604020202020204" pitchFamily="34" charset="0"/>
                <a:cs typeface="Arial" panose="020B0604020202020204" pitchFamily="34" charset="0"/>
              </a:rPr>
              <a:t> vie </a:t>
            </a:r>
            <a:r>
              <a:rPr lang="en-US" sz="2400" dirty="0" err="1">
                <a:latin typeface="Arial" panose="020B0604020202020204" pitchFamily="34" charset="0"/>
                <a:cs typeface="Arial" panose="020B0604020202020204" pitchFamily="34" charset="0"/>
              </a:rPr>
              <a:t>privée</a:t>
            </a:r>
            <a:r>
              <a:rPr lang="en-US" sz="2400" dirty="0">
                <a:latin typeface="Arial" panose="020B0604020202020204" pitchFamily="34" charset="0"/>
                <a:cs typeface="Arial" panose="020B0604020202020204" pitchFamily="34" charset="0"/>
              </a:rPr>
              <a:t> et </a:t>
            </a:r>
            <a:r>
              <a:rPr lang="en-US" sz="2400" dirty="0" err="1">
                <a:latin typeface="Arial" panose="020B0604020202020204" pitchFamily="34" charset="0"/>
                <a:cs typeface="Arial" panose="020B0604020202020204" pitchFamily="34" charset="0"/>
              </a:rPr>
              <a:t>votre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confidentialité</a:t>
            </a:r>
            <a:r>
              <a:rPr lang="en-US" sz="2400" dirty="0">
                <a:latin typeface="Arial" panose="020B0604020202020204" pitchFamily="34" charset="0"/>
                <a:cs typeface="Arial" panose="020B0604020202020204" pitchFamily="34" charset="0"/>
              </a:rPr>
              <a:t>, nous ne </a:t>
            </a:r>
            <a:r>
              <a:rPr lang="en-US" sz="2400" dirty="0" err="1">
                <a:latin typeface="Arial" panose="020B0604020202020204" pitchFamily="34" charset="0"/>
                <a:cs typeface="Arial" panose="020B0604020202020204" pitchFamily="34" charset="0"/>
              </a:rPr>
              <a:t>répondrons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aujourd’hui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qu’aux</a:t>
            </a:r>
            <a:r>
              <a:rPr lang="en-US" sz="2400" dirty="0">
                <a:latin typeface="Arial" panose="020B0604020202020204" pitchFamily="34" charset="0"/>
                <a:cs typeface="Arial" panose="020B0604020202020204" pitchFamily="34" charset="0"/>
              </a:rPr>
              <a:t> questions </a:t>
            </a:r>
            <a:r>
              <a:rPr lang="en-US" sz="2400" dirty="0" err="1">
                <a:latin typeface="Arial" panose="020B0604020202020204" pitchFamily="34" charset="0"/>
                <a:cs typeface="Arial" panose="020B0604020202020204" pitchFamily="34" charset="0"/>
              </a:rPr>
              <a:t>générales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ayant</a:t>
            </a:r>
            <a:r>
              <a:rPr lang="en-US" sz="2400" dirty="0">
                <a:latin typeface="Arial" panose="020B0604020202020204" pitchFamily="34" charset="0"/>
                <a:cs typeface="Arial" panose="020B0604020202020204" pitchFamily="34" charset="0"/>
              </a:rPr>
              <a:t> trait au </a:t>
            </a:r>
            <a:r>
              <a:rPr lang="en-US" sz="2400" dirty="0" err="1">
                <a:latin typeface="Arial" panose="020B0604020202020204" pitchFamily="34" charset="0"/>
                <a:cs typeface="Arial" panose="020B0604020202020204" pitchFamily="34" charset="0"/>
              </a:rPr>
              <a:t>wébinaire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a:p>
            <a:pPr marL="90490" marR="0" lvl="1" indent="0" algn="l" defTabSz="457211"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Si </a:t>
            </a:r>
            <a:r>
              <a:rPr lang="en-US" sz="2400" dirty="0" err="1">
                <a:latin typeface="Arial" panose="020B0604020202020204" pitchFamily="34" charset="0"/>
                <a:cs typeface="Arial" panose="020B0604020202020204" pitchFamily="34" charset="0"/>
              </a:rPr>
              <a:t>vous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souhaitez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discuter</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circonstances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personnelles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spécifiques</a:t>
            </a:r>
            <a:r>
              <a:rPr lang="en-US" sz="2400" dirty="0">
                <a:latin typeface="Arial" panose="020B0604020202020204" pitchFamily="34" charset="0"/>
                <a:cs typeface="Arial" panose="020B0604020202020204" pitchFamily="34" charset="0"/>
              </a:rPr>
              <a:t>, nous </a:t>
            </a:r>
            <a:r>
              <a:rPr lang="en-US" sz="2400" dirty="0" err="1">
                <a:latin typeface="Arial" panose="020B0604020202020204" pitchFamily="34" charset="0"/>
                <a:cs typeface="Arial" panose="020B0604020202020204" pitchFamily="34" charset="0"/>
              </a:rPr>
              <a:t>vous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invitons</a:t>
            </a:r>
            <a:r>
              <a:rPr lang="en-US" sz="2400" dirty="0">
                <a:latin typeface="Arial" panose="020B0604020202020204" pitchFamily="34" charset="0"/>
                <a:cs typeface="Arial" panose="020B0604020202020204" pitchFamily="34" charset="0"/>
              </a:rPr>
              <a:t> à </a:t>
            </a:r>
            <a:r>
              <a:rPr lang="en-US" sz="2400" dirty="0" err="1">
                <a:latin typeface="Arial" panose="020B0604020202020204" pitchFamily="34" charset="0"/>
                <a:cs typeface="Arial" panose="020B0604020202020204" pitchFamily="34" charset="0"/>
              </a:rPr>
              <a:t>contacter</a:t>
            </a:r>
            <a:r>
              <a:rPr lang="en-US" sz="2400" dirty="0">
                <a:latin typeface="Arial" panose="020B0604020202020204" pitchFamily="34" charset="0"/>
                <a:cs typeface="Arial" panose="020B0604020202020204" pitchFamily="34" charset="0"/>
              </a:rPr>
              <a:t> PMAO après </a:t>
            </a:r>
            <a:r>
              <a:rPr lang="en-US" sz="2400" dirty="0" err="1">
                <a:latin typeface="Arial" panose="020B0604020202020204" pitchFamily="34" charset="0"/>
                <a:cs typeface="Arial" panose="020B0604020202020204" pitchFamily="34" charset="0"/>
              </a:rPr>
              <a:t>ce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séminaire</a:t>
            </a:r>
            <a:r>
              <a:rPr lang="en-US" sz="2400" dirty="0">
                <a:latin typeface="Arial" panose="020B0604020202020204" pitchFamily="34" charset="0"/>
                <a:cs typeface="Arial" panose="020B0604020202020204" pitchFamily="34" charset="0"/>
              </a:rPr>
              <a:t> pour </a:t>
            </a:r>
            <a:r>
              <a:rPr lang="en-US" sz="2400" dirty="0" err="1">
                <a:latin typeface="Arial" panose="020B0604020202020204" pitchFamily="34" charset="0"/>
                <a:cs typeface="Arial" panose="020B0604020202020204" pitchFamily="34" charset="0"/>
              </a:rPr>
              <a:t>organiser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une</a:t>
            </a:r>
            <a:r>
              <a:rPr lang="en-US" sz="2400" dirty="0">
                <a:latin typeface="Arial" panose="020B0604020202020204" pitchFamily="34" charset="0"/>
                <a:cs typeface="Arial" panose="020B0604020202020204" pitchFamily="34" charset="0"/>
              </a:rPr>
              <a:t> conversation </a:t>
            </a:r>
            <a:r>
              <a:rPr lang="en-US" sz="2400" dirty="0" err="1">
                <a:latin typeface="Arial" panose="020B0604020202020204" pitchFamily="34" charset="0"/>
                <a:cs typeface="Arial" panose="020B0604020202020204" pitchFamily="34" charset="0"/>
              </a:rPr>
              <a:t>confidentielle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afin</a:t>
            </a:r>
            <a:r>
              <a:rPr lang="en-US" sz="2400" dirty="0">
                <a:latin typeface="Arial" panose="020B0604020202020204" pitchFamily="34" charset="0"/>
                <a:cs typeface="Arial" panose="020B0604020202020204" pitchFamily="34" charset="0"/>
              </a:rPr>
              <a:t> que nous </a:t>
            </a:r>
            <a:r>
              <a:rPr lang="en-US" sz="2400" dirty="0" err="1">
                <a:latin typeface="Arial" panose="020B0604020202020204" pitchFamily="34" charset="0"/>
                <a:cs typeface="Arial" panose="020B0604020202020204" pitchFamily="34" charset="0"/>
              </a:rPr>
              <a:t>puissions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vous</a:t>
            </a:r>
            <a:r>
              <a:rPr lang="en-US" sz="2400" dirty="0">
                <a:latin typeface="Arial" panose="020B0604020202020204" pitchFamily="34" charset="0"/>
                <a:cs typeface="Arial" panose="020B0604020202020204" pitchFamily="34" charset="0"/>
              </a:rPr>
              <a:t> aider </a:t>
            </a:r>
            <a:r>
              <a:rPr lang="en-US" sz="2400" dirty="0" err="1">
                <a:latin typeface="Arial" panose="020B0604020202020204" pitchFamily="34" charset="0"/>
                <a:cs typeface="Arial" panose="020B0604020202020204" pitchFamily="34" charset="0"/>
              </a:rPr>
              <a:t>davantage</a:t>
            </a:r>
            <a:r>
              <a:rPr lang="en-US" sz="2400" dirty="0">
                <a:latin typeface="Arial" panose="020B0604020202020204" pitchFamily="34" charset="0"/>
                <a:cs typeface="Arial" panose="020B060402020202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8971" y="6256127"/>
            <a:ext cx="10820400" cy="22451"/>
          </a:xfrm>
          <a:prstGeom prst="rect">
            <a:avLst/>
          </a:prstGeom>
          <a:solidFill>
            <a:srgbClr val="78559E"/>
          </a:solid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3"/>
          <p:cNvPicPr>
            <a:picLocks noChangeAspect="1"/>
          </p:cNvPicPr>
          <p:nvPr/>
        </p:nvPicPr>
        <p:blipFill>
          <a:blip r:embed="rId2"/>
          <a:srcRect/>
          <a:stretch>
            <a:fillRect/>
          </a:stretch>
        </p:blipFill>
        <p:spPr>
          <a:xfrm>
            <a:off x="207383" y="116967"/>
            <a:ext cx="1233495" cy="1230768"/>
          </a:xfrm>
          <a:prstGeom prst="rect">
            <a:avLst/>
          </a:prstGeom>
        </p:spPr>
      </p:pic>
      <p:grpSp>
        <p:nvGrpSpPr>
          <p:cNvPr id="4" name="Group 4"/>
          <p:cNvGrpSpPr/>
          <p:nvPr/>
        </p:nvGrpSpPr>
        <p:grpSpPr>
          <a:xfrm>
            <a:off x="2107748" y="145545"/>
            <a:ext cx="6813909" cy="1920816"/>
            <a:chOff x="0" y="57151"/>
            <a:chExt cx="13627819" cy="3841633"/>
          </a:xfrm>
        </p:grpSpPr>
        <p:sp>
          <p:nvSpPr>
            <p:cNvPr id="5" name="TextBox 5"/>
            <p:cNvSpPr txBox="1"/>
            <p:nvPr/>
          </p:nvSpPr>
          <p:spPr>
            <a:xfrm>
              <a:off x="0" y="57151"/>
              <a:ext cx="13627819" cy="1795364"/>
            </a:xfrm>
            <a:prstGeom prst="rect">
              <a:avLst/>
            </a:prstGeom>
          </p:spPr>
          <p:txBody>
            <a:bodyPr lIns="0" tIns="0" rIns="0" bIns="0" rtlCol="0" anchor="t">
              <a:spAutoFit/>
            </a:bodyPr>
            <a:lstStyle/>
            <a:p>
              <a:pPr marL="0" marR="0" lvl="0" indent="0" algn="l" defTabSz="609615" rtl="0" eaLnBrk="1" fontAlgn="auto" latinLnBrk="0" hangingPunct="1">
                <a:lnSpc>
                  <a:spcPts val="352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Montserrat Semi-Bold"/>
                  <a:ea typeface="+mn-ea"/>
                  <a:cs typeface="+mn-cs"/>
                </a:rPr>
                <a:t>Réseau</a:t>
              </a:r>
              <a:r>
                <a:rPr kumimoji="0" lang="en-US" sz="3200" b="0" i="0" u="none" strike="noStrike" kern="1200" cap="none" spc="0" normalizeH="0" baseline="0" noProof="0" dirty="0">
                  <a:ln>
                    <a:noFill/>
                  </a:ln>
                  <a:solidFill>
                    <a:srgbClr val="000000"/>
                  </a:solidFill>
                  <a:effectLst/>
                  <a:uLnTx/>
                  <a:uFillTx/>
                  <a:latin typeface="Montserrat Semi-Bold"/>
                  <a:ea typeface="+mn-ea"/>
                  <a:cs typeface="+mn-cs"/>
                </a:rPr>
                <a:t> </a:t>
              </a:r>
              <a:r>
                <a:rPr kumimoji="0" lang="en-US" sz="3200" b="0" i="0" u="none" strike="noStrike" kern="1200" cap="none" spc="0" normalizeH="0" baseline="0" noProof="0" dirty="0" err="1">
                  <a:ln>
                    <a:noFill/>
                  </a:ln>
                  <a:solidFill>
                    <a:srgbClr val="000000"/>
                  </a:solidFill>
                  <a:effectLst/>
                  <a:uLnTx/>
                  <a:uFillTx/>
                  <a:latin typeface="Montserrat Semi-Bold"/>
                  <a:ea typeface="+mn-ea"/>
                  <a:cs typeface="+mn-cs"/>
                </a:rPr>
                <a:t>canadien</a:t>
              </a:r>
              <a:r>
                <a:rPr kumimoji="0" lang="en-US" sz="3200" b="0" i="0" u="none" strike="noStrike" kern="1200" cap="none" spc="0" normalizeH="0" baseline="0" noProof="0" dirty="0">
                  <a:ln>
                    <a:noFill/>
                  </a:ln>
                  <a:solidFill>
                    <a:srgbClr val="000000"/>
                  </a:solidFill>
                  <a:effectLst/>
                  <a:uLnTx/>
                  <a:uFillTx/>
                  <a:latin typeface="Montserrat Semi-Bold"/>
                  <a:ea typeface="+mn-ea"/>
                  <a:cs typeface="+mn-cs"/>
                </a:rPr>
                <a:t> pour la </a:t>
              </a:r>
              <a:r>
                <a:rPr kumimoji="0" lang="en-US" sz="3200" b="0" i="0" u="none" strike="noStrike" kern="1200" cap="none" spc="0" normalizeH="0" baseline="0" noProof="0" dirty="0" err="1">
                  <a:ln>
                    <a:noFill/>
                  </a:ln>
                  <a:solidFill>
                    <a:srgbClr val="000000"/>
                  </a:solidFill>
                  <a:effectLst/>
                  <a:uLnTx/>
                  <a:uFillTx/>
                  <a:latin typeface="Montserrat Semi-Bold"/>
                  <a:ea typeface="+mn-ea"/>
                  <a:cs typeface="+mn-cs"/>
                </a:rPr>
                <a:t>prévention</a:t>
              </a:r>
              <a:r>
                <a:rPr kumimoji="0" lang="en-US" sz="3200" b="0" i="0" u="none" strike="noStrike" kern="1200" cap="none" spc="0" normalizeH="0" baseline="0" noProof="0" dirty="0">
                  <a:ln>
                    <a:noFill/>
                  </a:ln>
                  <a:solidFill>
                    <a:srgbClr val="000000"/>
                  </a:solidFill>
                  <a:effectLst/>
                  <a:uLnTx/>
                  <a:uFillTx/>
                  <a:latin typeface="Montserrat Semi-Bold"/>
                  <a:ea typeface="+mn-ea"/>
                  <a:cs typeface="+mn-cs"/>
                </a:rPr>
                <a:t> du </a:t>
              </a:r>
              <a:r>
                <a:rPr kumimoji="0" lang="en-US" sz="3200" b="0" i="0" u="none" strike="noStrike" kern="1200" cap="none" spc="0" normalizeH="0" baseline="0" noProof="0" dirty="0" err="1">
                  <a:ln>
                    <a:noFill/>
                  </a:ln>
                  <a:solidFill>
                    <a:srgbClr val="000000"/>
                  </a:solidFill>
                  <a:effectLst/>
                  <a:uLnTx/>
                  <a:uFillTx/>
                  <a:latin typeface="Montserrat Semi-Bold"/>
                  <a:ea typeface="+mn-ea"/>
                  <a:cs typeface="+mn-cs"/>
                </a:rPr>
                <a:t>mauvais</a:t>
              </a:r>
              <a:r>
                <a:rPr kumimoji="0" lang="en-US" sz="3200" b="0" i="0" u="none" strike="noStrike" kern="1200" cap="none" spc="0" normalizeH="0" baseline="0" noProof="0" dirty="0">
                  <a:ln>
                    <a:noFill/>
                  </a:ln>
                  <a:solidFill>
                    <a:srgbClr val="000000"/>
                  </a:solidFill>
                  <a:effectLst/>
                  <a:uLnTx/>
                  <a:uFillTx/>
                  <a:latin typeface="Montserrat Semi-Bold"/>
                  <a:ea typeface="+mn-ea"/>
                  <a:cs typeface="+mn-cs"/>
                </a:rPr>
                <a:t> </a:t>
              </a:r>
              <a:r>
                <a:rPr kumimoji="0" lang="en-US" sz="3200" b="0" i="0" u="none" strike="noStrike" kern="1200" cap="none" spc="0" normalizeH="0" baseline="0" noProof="0" dirty="0" err="1">
                  <a:ln>
                    <a:noFill/>
                  </a:ln>
                  <a:solidFill>
                    <a:srgbClr val="000000"/>
                  </a:solidFill>
                  <a:effectLst/>
                  <a:uLnTx/>
                  <a:uFillTx/>
                  <a:latin typeface="Montserrat Semi-Bold"/>
                  <a:ea typeface="+mn-ea"/>
                  <a:cs typeface="+mn-cs"/>
                </a:rPr>
                <a:t>traitement</a:t>
              </a:r>
              <a:r>
                <a:rPr kumimoji="0" lang="en-US" sz="3200" b="0" i="0" u="none" strike="noStrike" kern="1200" cap="none" spc="0" normalizeH="0" baseline="0" noProof="0" dirty="0">
                  <a:ln>
                    <a:noFill/>
                  </a:ln>
                  <a:solidFill>
                    <a:srgbClr val="000000"/>
                  </a:solidFill>
                  <a:effectLst/>
                  <a:uLnTx/>
                  <a:uFillTx/>
                  <a:latin typeface="Montserrat Semi-Bold"/>
                  <a:ea typeface="+mn-ea"/>
                  <a:cs typeface="+mn-cs"/>
                </a:rPr>
                <a:t> des </a:t>
              </a:r>
              <a:r>
                <a:rPr kumimoji="0" lang="en-US" sz="3200" b="0" i="0" u="none" strike="noStrike" kern="1200" cap="none" spc="0" normalizeH="0" baseline="0" noProof="0" dirty="0" err="1">
                  <a:ln>
                    <a:noFill/>
                  </a:ln>
                  <a:solidFill>
                    <a:srgbClr val="000000"/>
                  </a:solidFill>
                  <a:effectLst/>
                  <a:uLnTx/>
                  <a:uFillTx/>
                  <a:latin typeface="Montserrat Semi-Bold"/>
                  <a:ea typeface="+mn-ea"/>
                  <a:cs typeface="+mn-cs"/>
                </a:rPr>
                <a:t>aînés</a:t>
              </a:r>
              <a:endParaRPr kumimoji="0" lang="en-US" sz="3200" b="0" i="0" u="none" strike="noStrike" kern="1200" cap="none" spc="0" normalizeH="0" baseline="0" noProof="0" dirty="0">
                <a:ln>
                  <a:noFill/>
                </a:ln>
                <a:solidFill>
                  <a:srgbClr val="000000"/>
                </a:solidFill>
                <a:effectLst/>
                <a:uLnTx/>
                <a:uFillTx/>
                <a:latin typeface="Montserrat Semi-Bold"/>
                <a:ea typeface="+mn-ea"/>
                <a:cs typeface="+mn-cs"/>
              </a:endParaRPr>
            </a:p>
          </p:txBody>
        </p:sp>
        <p:sp>
          <p:nvSpPr>
            <p:cNvPr id="6" name="TextBox 6"/>
            <p:cNvSpPr txBox="1"/>
            <p:nvPr/>
          </p:nvSpPr>
          <p:spPr>
            <a:xfrm>
              <a:off x="0" y="3298106"/>
              <a:ext cx="13627819" cy="600678"/>
            </a:xfrm>
            <a:prstGeom prst="rect">
              <a:avLst/>
            </a:prstGeom>
          </p:spPr>
          <p:txBody>
            <a:bodyPr lIns="0" tIns="0" rIns="0" bIns="0" rtlCol="0" anchor="t">
              <a:spAutoFit/>
            </a:bodyPr>
            <a:lstStyle/>
            <a:p>
              <a:pPr marL="0" marR="0" lvl="0" indent="0" algn="l" defTabSz="609615" rtl="0" eaLnBrk="1" fontAlgn="auto" latinLnBrk="0" hangingPunct="1">
                <a:lnSpc>
                  <a:spcPts val="271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8"/>
          <p:cNvPicPr>
            <a:picLocks noChangeAspect="1"/>
          </p:cNvPicPr>
          <p:nvPr/>
        </p:nvPicPr>
        <p:blipFill>
          <a:blip r:embed="rId3">
            <a:alphaModFix amt="35000"/>
          </a:blip>
          <a:srcRect l="2549" r="2549"/>
          <a:stretch>
            <a:fillRect/>
          </a:stretch>
        </p:blipFill>
        <p:spPr>
          <a:xfrm>
            <a:off x="4299473" y="-830"/>
            <a:ext cx="7892528" cy="6858831"/>
          </a:xfrm>
          <a:prstGeom prst="rect">
            <a:avLst/>
          </a:prstGeom>
        </p:spPr>
      </p:pic>
      <p:sp>
        <p:nvSpPr>
          <p:cNvPr id="7" name="TextBox 7"/>
          <p:cNvSpPr txBox="1"/>
          <p:nvPr/>
        </p:nvSpPr>
        <p:spPr>
          <a:xfrm>
            <a:off x="468972" y="2073851"/>
            <a:ext cx="10199029" cy="1316130"/>
          </a:xfrm>
          <a:prstGeom prst="rect">
            <a:avLst/>
          </a:prstGeom>
        </p:spPr>
        <p:txBody>
          <a:bodyPr wrap="square" lIns="0" tIns="0" rIns="0" bIns="0" rtlCol="0" anchor="t">
            <a:spAutoFit/>
          </a:bodyPr>
          <a:lstStyle/>
          <a:p>
            <a:pPr marL="0" marR="0" lvl="0" indent="0" algn="l" defTabSz="609615" rtl="0" eaLnBrk="1" fontAlgn="auto" latinLnBrk="0" hangingPunct="1">
              <a:lnSpc>
                <a:spcPts val="2613"/>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Le RCPMTA oeuvre pour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améliorer</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la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sensibilisation</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les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soutiens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et la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capacité</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pour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developper</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une</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approche</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coordonnée</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nationale</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envers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la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maltraitance</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et la negligence des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aînés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Nous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promouvons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les droits des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aînés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par la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mobilisation</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des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connaissances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la collaboration, la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réforme</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des politiques et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l’education</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a:t>
            </a:r>
            <a:endParaRPr kumimoji="0" lang="en-US" sz="1867" b="0" i="0" u="none" strike="noStrike" kern="1200" cap="none" spc="56" normalizeH="0" baseline="0" noProof="0" dirty="0">
              <a:ln>
                <a:noFill/>
              </a:ln>
              <a:solidFill>
                <a:srgbClr val="050707"/>
              </a:solidFill>
              <a:effectLst/>
              <a:uLnTx/>
              <a:uFillTx/>
              <a:latin typeface="Roboto" panose="02000000000000000000" pitchFamily="2" charset="0"/>
              <a:ea typeface="Roboto" panose="02000000000000000000" pitchFamily="2" charset="0"/>
              <a:cs typeface="+mn-cs"/>
            </a:endParaRPr>
          </a:p>
        </p:txBody>
      </p:sp>
      <p:sp>
        <p:nvSpPr>
          <p:cNvPr id="10" name="TextBox 10"/>
          <p:cNvSpPr txBox="1"/>
          <p:nvPr/>
        </p:nvSpPr>
        <p:spPr>
          <a:xfrm>
            <a:off x="471135" y="4449866"/>
            <a:ext cx="10196866" cy="884858"/>
          </a:xfrm>
          <a:prstGeom prst="rect">
            <a:avLst/>
          </a:prstGeom>
        </p:spPr>
        <p:txBody>
          <a:bodyPr wrap="square" lIns="0" tIns="0" rIns="0" bIns="0" rtlCol="0" anchor="t">
            <a:spAutoFit/>
          </a:bodyPr>
          <a:lstStyle/>
          <a:p>
            <a:pPr marL="0" marR="0" lvl="0" indent="0" algn="l" defTabSz="609615" rtl="0" eaLnBrk="1" fontAlgn="auto" latinLnBrk="0" hangingPunct="1">
              <a:lnSpc>
                <a:spcPts val="2315"/>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Toutes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les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personnes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aînées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au Canada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ont</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accès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aux services et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soutiens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nécessaires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pour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mener</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une</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vie de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qualité</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dans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leurs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communautés</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et vivre sans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craindre</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la violence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ou</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 la </a:t>
            </a:r>
            <a:r>
              <a:rPr kumimoji="0" lang="en-US" sz="2000" b="0" i="0" u="none" strike="noStrike" kern="1200" cap="none" spc="0" normalizeH="0" baseline="0" noProof="0" dirty="0" err="1">
                <a:ln>
                  <a:noFill/>
                </a:ln>
                <a:solidFill>
                  <a:srgbClr val="111111"/>
                </a:solidFill>
                <a:effectLst/>
                <a:uLnTx/>
                <a:uFillTx/>
                <a:latin typeface="Open Sans" panose="020B0606030504020204" pitchFamily="34" charset="0"/>
                <a:ea typeface="+mn-ea"/>
                <a:cs typeface="+mn-cs"/>
              </a:rPr>
              <a:t>négligence</a:t>
            </a:r>
            <a:r>
              <a:rPr kumimoji="0" lang="en-US" sz="2000" b="0" i="0" u="none" strike="noStrike" kern="1200" cap="none" spc="0" normalizeH="0" baseline="0" noProof="0" dirty="0">
                <a:ln>
                  <a:noFill/>
                </a:ln>
                <a:solidFill>
                  <a:srgbClr val="111111"/>
                </a:solidFill>
                <a:effectLst/>
                <a:uLnTx/>
                <a:uFillTx/>
                <a:latin typeface="Open Sans" panose="020B0606030504020204" pitchFamily="34" charset="0"/>
                <a:ea typeface="+mn-ea"/>
                <a:cs typeface="+mn-cs"/>
              </a:rPr>
              <a:t>.</a:t>
            </a:r>
            <a:endParaRPr kumimoji="0" lang="en-US" sz="1867" b="0" i="0" u="none" strike="noStrike" kern="1200" cap="none" spc="56" normalizeH="0" baseline="0" noProof="0" dirty="0">
              <a:ln>
                <a:noFill/>
              </a:ln>
              <a:solidFill>
                <a:srgbClr val="050707"/>
              </a:solidFill>
              <a:effectLst/>
              <a:uLnTx/>
              <a:uFillTx/>
              <a:latin typeface="Roboto" panose="02000000000000000000" pitchFamily="2" charset="0"/>
              <a:ea typeface="Roboto" panose="02000000000000000000" pitchFamily="2" charset="0"/>
              <a:cs typeface="+mn-cs"/>
            </a:endParaRPr>
          </a:p>
        </p:txBody>
      </p:sp>
      <p:sp>
        <p:nvSpPr>
          <p:cNvPr id="11" name="TextBox 11"/>
          <p:cNvSpPr txBox="1"/>
          <p:nvPr/>
        </p:nvSpPr>
        <p:spPr>
          <a:xfrm>
            <a:off x="2107748" y="5753973"/>
            <a:ext cx="5408037" cy="288541"/>
          </a:xfrm>
          <a:prstGeom prst="rect">
            <a:avLst/>
          </a:prstGeom>
        </p:spPr>
        <p:txBody>
          <a:bodyPr lIns="0" tIns="0" rIns="0" bIns="0" rtlCol="0" anchor="t">
            <a:spAutoFit/>
          </a:bodyPr>
          <a:lstStyle/>
          <a:p>
            <a:pPr marL="0" marR="0" lvl="0" indent="0" algn="l" defTabSz="609615" rtl="0" eaLnBrk="1" fontAlgn="auto" latinLnBrk="0" hangingPunct="1">
              <a:lnSpc>
                <a:spcPts val="223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0707"/>
                </a:solidFill>
                <a:effectLst/>
                <a:uLnTx/>
                <a:uFillTx/>
                <a:latin typeface="Roboto" panose="02000000000000000000" pitchFamily="2" charset="0"/>
                <a:ea typeface="Roboto" panose="02000000000000000000" pitchFamily="2" charset="0"/>
                <a:cs typeface="+mn-cs"/>
              </a:rPr>
              <a:t>@cnpea                              www.cnpea.ca</a:t>
            </a:r>
          </a:p>
        </p:txBody>
      </p:sp>
      <p:sp>
        <p:nvSpPr>
          <p:cNvPr id="12" name="TextBox 12"/>
          <p:cNvSpPr txBox="1"/>
          <p:nvPr/>
        </p:nvSpPr>
        <p:spPr>
          <a:xfrm>
            <a:off x="468973" y="1659866"/>
            <a:ext cx="6065321" cy="337721"/>
          </a:xfrm>
          <a:prstGeom prst="rect">
            <a:avLst/>
          </a:prstGeom>
        </p:spPr>
        <p:txBody>
          <a:bodyPr lIns="0" tIns="0" rIns="0" bIns="0" rtlCol="0" anchor="t">
            <a:spAutoFit/>
          </a:bodyPr>
          <a:lstStyle/>
          <a:p>
            <a:pPr marL="0" marR="0" lvl="0" indent="0" algn="l" defTabSz="609615" rtl="0" eaLnBrk="1" fontAlgn="auto" latinLnBrk="0" hangingPunct="1">
              <a:lnSpc>
                <a:spcPts val="2773"/>
              </a:lnSpc>
              <a:spcBef>
                <a:spcPts val="0"/>
              </a:spcBef>
              <a:spcAft>
                <a:spcPts val="0"/>
              </a:spcAft>
              <a:buClrTx/>
              <a:buSzTx/>
              <a:buFontTx/>
              <a:buNone/>
              <a:tabLst/>
              <a:defRPr/>
            </a:pPr>
            <a:r>
              <a:rPr kumimoji="0" lang="en-US" sz="2133" b="1" i="0" u="none" strike="noStrike" kern="1200" cap="none" spc="213" normalizeH="0" baseline="0" noProof="0" dirty="0">
                <a:ln>
                  <a:noFill/>
                </a:ln>
                <a:solidFill>
                  <a:srgbClr val="78559E"/>
                </a:solidFill>
                <a:effectLst/>
                <a:uLnTx/>
                <a:uFillTx/>
                <a:latin typeface="Roboto" panose="02000000000000000000" pitchFamily="2" charset="0"/>
                <a:ea typeface="Roboto" panose="02000000000000000000" pitchFamily="2" charset="0"/>
                <a:cs typeface="+mn-cs"/>
              </a:rPr>
              <a:t>MISSION</a:t>
            </a:r>
          </a:p>
        </p:txBody>
      </p:sp>
      <p:sp>
        <p:nvSpPr>
          <p:cNvPr id="13" name="TextBox 13"/>
          <p:cNvSpPr txBox="1"/>
          <p:nvPr/>
        </p:nvSpPr>
        <p:spPr>
          <a:xfrm>
            <a:off x="471136" y="4024317"/>
            <a:ext cx="6065321" cy="337721"/>
          </a:xfrm>
          <a:prstGeom prst="rect">
            <a:avLst/>
          </a:prstGeom>
        </p:spPr>
        <p:txBody>
          <a:bodyPr lIns="0" tIns="0" rIns="0" bIns="0" rtlCol="0" anchor="t">
            <a:spAutoFit/>
          </a:bodyPr>
          <a:lstStyle/>
          <a:p>
            <a:pPr marL="0" marR="0" lvl="0" indent="0" algn="l" defTabSz="609615" rtl="0" eaLnBrk="1" fontAlgn="auto" latinLnBrk="0" hangingPunct="1">
              <a:lnSpc>
                <a:spcPts val="2773"/>
              </a:lnSpc>
              <a:spcBef>
                <a:spcPts val="0"/>
              </a:spcBef>
              <a:spcAft>
                <a:spcPts val="0"/>
              </a:spcAft>
              <a:buClrTx/>
              <a:buSzTx/>
              <a:buFontTx/>
              <a:buNone/>
              <a:tabLst/>
              <a:defRPr/>
            </a:pPr>
            <a:r>
              <a:rPr kumimoji="0" lang="en-US" sz="2133" b="1" i="0" u="none" strike="noStrike" kern="1200" cap="none" spc="213" normalizeH="0" baseline="0" noProof="0" dirty="0">
                <a:ln>
                  <a:noFill/>
                </a:ln>
                <a:solidFill>
                  <a:srgbClr val="78559E"/>
                </a:solidFill>
                <a:effectLst/>
                <a:uLnTx/>
                <a:uFillTx/>
                <a:latin typeface="Roboto" panose="02000000000000000000" pitchFamily="2" charset="0"/>
                <a:ea typeface="Roboto" panose="02000000000000000000" pitchFamily="2" charset="0"/>
                <a:cs typeface="+mn-cs"/>
              </a:rPr>
              <a:t>VISION</a:t>
            </a:r>
          </a:p>
        </p:txBody>
      </p:sp>
    </p:spTree>
  </p:cSld>
  <p:clrMapOvr>
    <a:masterClrMapping/>
  </p:clrMapOvr>
  <mc:AlternateContent xmlns:mc="http://schemas.openxmlformats.org/markup-compatibility/2006" xmlns:p14="http://schemas.microsoft.com/office/powerpoint/2010/main">
    <mc:Choice Requires="p14">
      <p:transition spd="slow" p14:dur="2000" advTm="52162"/>
    </mc:Choice>
    <mc:Fallback xmlns="">
      <p:transition spd="slow" advTm="521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2"/>
          <p:cNvPicPr>
            <a:picLocks noChangeAspect="1"/>
          </p:cNvPicPr>
          <p:nvPr/>
        </p:nvPicPr>
        <p:blipFill>
          <a:blip r:embed="rId2"/>
          <a:srcRect l="36095" r="19130" b="204"/>
          <a:stretch>
            <a:fillRect/>
          </a:stretch>
        </p:blipFill>
        <p:spPr>
          <a:xfrm>
            <a:off x="8023002" y="1416411"/>
            <a:ext cx="2676113" cy="3976472"/>
          </a:xfrm>
          <a:prstGeom prst="rect">
            <a:avLst/>
          </a:prstGeom>
        </p:spPr>
      </p:pic>
      <p:sp>
        <p:nvSpPr>
          <p:cNvPr id="3" name="TextBox 3"/>
          <p:cNvSpPr txBox="1"/>
          <p:nvPr/>
        </p:nvSpPr>
        <p:spPr>
          <a:xfrm>
            <a:off x="1492886" y="3101850"/>
            <a:ext cx="5702527" cy="830997"/>
          </a:xfrm>
          <a:prstGeom prst="rect">
            <a:avLst/>
          </a:prstGeom>
        </p:spPr>
        <p:txBody>
          <a:bodyPr wrap="square" lIns="0" tIns="0" rIns="0" bIns="0" rtlCol="0" anchor="t">
            <a:spAutoFit/>
          </a:bodyPr>
          <a:lstStyle/>
          <a:p>
            <a:pPr marL="0" marR="0" lvl="0" indent="0" algn="l" defTabSz="384057"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PMAO envisage un Ontario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où</a:t>
            </a: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TOUS les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aînés</a:t>
            </a: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sont</a:t>
            </a: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à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l’abri</a:t>
            </a: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de la violence,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ont</a:t>
            </a: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une</a:t>
            </a: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voix</a:t>
            </a: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forte, se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sentent</a:t>
            </a: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en</a:t>
            </a: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sécurité</a:t>
            </a:r>
            <a:r>
              <a:rPr kumimoji="0" lang="en-US" sz="1800"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et </a:t>
            </a:r>
            <a:r>
              <a:rPr kumimoji="0" lang="en-US" sz="1800" b="0" i="0" u="none" strike="noStrike" kern="1200" cap="none" spc="44"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respectés</a:t>
            </a:r>
            <a:r>
              <a:rPr kumimoji="0" lang="en-US" sz="1469" b="0" i="0" u="none" strike="noStrike" kern="1200" cap="none" spc="44"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a:t>
            </a:r>
            <a:endParaRPr kumimoji="0" lang="en-US" sz="1749" b="0" i="0" u="none" strike="noStrike" kern="1200" cap="none" spc="52"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TextBox 4"/>
          <p:cNvSpPr txBox="1"/>
          <p:nvPr/>
        </p:nvSpPr>
        <p:spPr>
          <a:xfrm>
            <a:off x="1484920" y="4548481"/>
            <a:ext cx="5632173" cy="1107996"/>
          </a:xfrm>
          <a:prstGeom prst="rect">
            <a:avLst/>
          </a:prstGeom>
        </p:spPr>
        <p:txBody>
          <a:bodyPr wrap="square" lIns="0" tIns="0" rIns="0" bIns="0" rtlCol="0" anchor="t">
            <a:spAutoFit/>
          </a:bodyPr>
          <a:lstStyle/>
          <a:p>
            <a:pPr marL="0" marR="0" lvl="0" indent="0" algn="l" defTabSz="384057"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46"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Sensibilisation</a:t>
            </a:r>
            <a:r>
              <a:rPr kumimoji="0" lang="en-US" sz="1800" b="0" i="0" u="none" strike="noStrike" kern="1200" cap="none" spc="46"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1800" b="0" i="0" u="none" strike="noStrike" kern="1200" cap="none" spc="46"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éducation</a:t>
            </a:r>
            <a:r>
              <a:rPr kumimoji="0" lang="en-US" sz="1800" b="0" i="0" u="none" strike="noStrike" kern="1200" cap="none" spc="46"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et formation, collaboration avec des </a:t>
            </a:r>
            <a:r>
              <a:rPr kumimoji="0" lang="en-US" sz="1800" b="0" i="0" u="none" strike="noStrike" kern="1200" cap="none" spc="46"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organisations</a:t>
            </a:r>
            <a:r>
              <a:rPr kumimoji="0" lang="en-US" sz="1800" b="0" i="0" u="none" strike="noStrike" kern="1200" cap="none" spc="46"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1800" b="0" i="0" u="none" strike="noStrike" kern="1200" cap="none" spc="46"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partageant</a:t>
            </a:r>
            <a:r>
              <a:rPr kumimoji="0" lang="en-US" sz="1800" b="0" i="0" u="none" strike="noStrike" kern="1200" cap="none" spc="46"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les </a:t>
            </a:r>
            <a:r>
              <a:rPr kumimoji="0" lang="en-US" sz="1800" b="0" i="0" u="none" strike="noStrike" kern="1200" cap="none" spc="46"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mêmes</a:t>
            </a:r>
            <a:r>
              <a:rPr kumimoji="0" lang="en-US" sz="1800" b="0" i="0" u="none" strike="noStrike" kern="1200" cap="none" spc="46"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1800" b="0" i="0" u="none" strike="noStrike" kern="1200" cap="none" spc="46"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idées</a:t>
            </a:r>
            <a:r>
              <a:rPr kumimoji="0" lang="en-US" sz="1800" b="0" i="0" u="none" strike="noStrike" kern="1200" cap="none" spc="46"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et aide à la coordination des services et à la </a:t>
            </a:r>
            <a:r>
              <a:rPr kumimoji="0" lang="en-US" sz="1800" b="0" i="0" u="none" strike="noStrike" kern="1200" cap="none" spc="46"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défense</a:t>
            </a:r>
            <a:r>
              <a:rPr kumimoji="0" lang="en-US" sz="1800" b="0" i="0" u="none" strike="noStrike" kern="1200" cap="none" spc="46"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 des </a:t>
            </a:r>
            <a:r>
              <a:rPr kumimoji="0" lang="en-US" sz="1800" b="0" i="0" u="none" strike="noStrike" kern="1200" cap="none" spc="46" normalizeH="0" baseline="0" noProof="0" dirty="0" err="1">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intérêts</a:t>
            </a:r>
            <a:r>
              <a:rPr kumimoji="0" lang="en-US" sz="1800" b="0" i="0" u="none" strike="noStrike" kern="1200" cap="none" spc="46"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rPr>
              <a:t>.</a:t>
            </a:r>
            <a:endParaRPr kumimoji="0" lang="en-US" sz="1800" b="0" i="0" u="none" strike="noStrike" kern="1200" cap="none" spc="55" normalizeH="0" baseline="0" noProof="0" dirty="0">
              <a:ln>
                <a:noFill/>
              </a:ln>
              <a:solidFill>
                <a:srgbClr val="050707"/>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TextBox 5"/>
          <p:cNvSpPr txBox="1"/>
          <p:nvPr/>
        </p:nvSpPr>
        <p:spPr>
          <a:xfrm>
            <a:off x="1492886" y="2792548"/>
            <a:ext cx="5702527" cy="256250"/>
          </a:xfrm>
          <a:prstGeom prst="rect">
            <a:avLst/>
          </a:prstGeom>
        </p:spPr>
        <p:txBody>
          <a:bodyPr wrap="square" lIns="0" tIns="0" rIns="0" bIns="0" rtlCol="0" anchor="t">
            <a:spAutoFit/>
          </a:bodyPr>
          <a:lstStyle/>
          <a:p>
            <a:pPr marL="0" marR="0" lvl="0" indent="0" algn="l" defTabSz="384057" rtl="0" eaLnBrk="1" fontAlgn="auto" latinLnBrk="0" hangingPunct="1">
              <a:lnSpc>
                <a:spcPts val="2083"/>
              </a:lnSpc>
              <a:spcBef>
                <a:spcPts val="0"/>
              </a:spcBef>
              <a:spcAft>
                <a:spcPts val="600"/>
              </a:spcAft>
              <a:buClrTx/>
              <a:buSzTx/>
              <a:buFontTx/>
              <a:buNone/>
              <a:tabLst/>
              <a:defRPr/>
            </a:pPr>
            <a:r>
              <a:rPr kumimoji="0" lang="en-US" sz="1603" b="1" i="0" u="none" strike="noStrike" kern="1200" cap="none" spc="160" normalizeH="0" baseline="0" noProof="0" dirty="0">
                <a:ln>
                  <a:noFill/>
                </a:ln>
                <a:solidFill>
                  <a:srgbClr val="3C1C55"/>
                </a:solidFill>
                <a:effectLst/>
                <a:uLnTx/>
                <a:uFillTx/>
                <a:latin typeface="Roboto" panose="02000000000000000000" pitchFamily="2" charset="0"/>
                <a:ea typeface="Roboto" panose="02000000000000000000" pitchFamily="2" charset="0"/>
                <a:cs typeface="+mn-cs"/>
              </a:rPr>
              <a:t>MISSION</a:t>
            </a:r>
            <a:endParaRPr kumimoji="0" lang="en-US" sz="1908" b="1" i="0" u="none" strike="noStrike" kern="1200" cap="none" spc="191" normalizeH="0" baseline="0" noProof="0" dirty="0">
              <a:ln>
                <a:noFill/>
              </a:ln>
              <a:solidFill>
                <a:srgbClr val="3C1C55"/>
              </a:solidFill>
              <a:effectLst/>
              <a:uLnTx/>
              <a:uFillTx/>
              <a:latin typeface="Roboto" panose="02000000000000000000" pitchFamily="2" charset="0"/>
              <a:ea typeface="Roboto" panose="02000000000000000000" pitchFamily="2" charset="0"/>
              <a:cs typeface="+mn-cs"/>
            </a:endParaRPr>
          </a:p>
        </p:txBody>
      </p:sp>
      <p:sp>
        <p:nvSpPr>
          <p:cNvPr id="6" name="TextBox 6"/>
          <p:cNvSpPr txBox="1"/>
          <p:nvPr/>
        </p:nvSpPr>
        <p:spPr>
          <a:xfrm>
            <a:off x="1492886" y="4261610"/>
            <a:ext cx="5702527" cy="256250"/>
          </a:xfrm>
          <a:prstGeom prst="rect">
            <a:avLst/>
          </a:prstGeom>
        </p:spPr>
        <p:txBody>
          <a:bodyPr wrap="square" lIns="0" tIns="0" rIns="0" bIns="0" rtlCol="0" anchor="t">
            <a:spAutoFit/>
          </a:bodyPr>
          <a:lstStyle/>
          <a:p>
            <a:pPr marL="0" marR="0" lvl="0" indent="0" algn="l" defTabSz="384057" rtl="0" eaLnBrk="1" fontAlgn="auto" latinLnBrk="0" hangingPunct="1">
              <a:lnSpc>
                <a:spcPts val="2083"/>
              </a:lnSpc>
              <a:spcBef>
                <a:spcPts val="0"/>
              </a:spcBef>
              <a:spcAft>
                <a:spcPts val="600"/>
              </a:spcAft>
              <a:buClrTx/>
              <a:buSzTx/>
              <a:buFontTx/>
              <a:buNone/>
              <a:tabLst/>
              <a:defRPr/>
            </a:pPr>
            <a:r>
              <a:rPr kumimoji="0" lang="en-US" sz="1603" b="1" i="0" u="none" strike="noStrike" kern="1200" cap="none" spc="160" normalizeH="0" baseline="0" noProof="0" dirty="0">
                <a:ln>
                  <a:noFill/>
                </a:ln>
                <a:solidFill>
                  <a:srgbClr val="3C1C55"/>
                </a:solidFill>
                <a:effectLst/>
                <a:uLnTx/>
                <a:uFillTx/>
                <a:latin typeface="Roboto" panose="02000000000000000000" pitchFamily="2" charset="0"/>
                <a:ea typeface="Roboto" panose="02000000000000000000" pitchFamily="2" charset="0"/>
                <a:cs typeface="+mn-cs"/>
              </a:rPr>
              <a:t>ACTION</a:t>
            </a:r>
            <a:endParaRPr kumimoji="0" lang="en-US" sz="1908" b="1" i="0" u="none" strike="noStrike" kern="1200" cap="none" spc="191" normalizeH="0" baseline="0" noProof="0" dirty="0">
              <a:ln>
                <a:noFill/>
              </a:ln>
              <a:solidFill>
                <a:srgbClr val="3C1C55"/>
              </a:solidFill>
              <a:effectLst/>
              <a:uLnTx/>
              <a:uFillTx/>
              <a:latin typeface="Roboto" panose="02000000000000000000" pitchFamily="2" charset="0"/>
              <a:ea typeface="Roboto" panose="02000000000000000000" pitchFamily="2" charset="0"/>
              <a:cs typeface="+mn-cs"/>
            </a:endParaRPr>
          </a:p>
        </p:txBody>
      </p:sp>
      <p:pic>
        <p:nvPicPr>
          <p:cNvPr id="8" name="Picture 8"/>
          <p:cNvPicPr>
            <a:picLocks noChangeAspect="1"/>
          </p:cNvPicPr>
          <p:nvPr/>
        </p:nvPicPr>
        <p:blipFill>
          <a:blip r:embed="rId3"/>
          <a:srcRect r="286" b="286"/>
          <a:stretch>
            <a:fillRect/>
          </a:stretch>
        </p:blipFill>
        <p:spPr>
          <a:xfrm>
            <a:off x="1156445" y="799152"/>
            <a:ext cx="6289122" cy="12723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56471B-0BCB-6813-AA6A-88E80E9015BB}"/>
              </a:ext>
            </a:extLst>
          </p:cNvPr>
          <p:cNvSpPr>
            <a:spLocks noGrp="1"/>
          </p:cNvSpPr>
          <p:nvPr>
            <p:ph type="subTitle" idx="1"/>
          </p:nvPr>
        </p:nvSpPr>
        <p:spPr>
          <a:xfrm>
            <a:off x="414671" y="2862450"/>
            <a:ext cx="11376836" cy="3511338"/>
          </a:xfrm>
        </p:spPr>
        <p:txBody>
          <a:bodyPr vert="horz" lIns="91440" tIns="45720" rIns="91440" bIns="45720" rtlCol="0" anchor="t">
            <a:normAutofit/>
          </a:bodyPr>
          <a:lstStyle/>
          <a:p>
            <a:r>
              <a:rPr lang="fr-FR" sz="3600" b="1" dirty="0"/>
              <a:t>Les personnes aînées mènent le changement : </a:t>
            </a:r>
            <a:br>
              <a:rPr lang="fr-FR" b="1" dirty="0"/>
            </a:br>
            <a:r>
              <a:rPr lang="fr-FR" sz="2800" b="1" dirty="0">
                <a:solidFill>
                  <a:srgbClr val="7030A0"/>
                </a:solidFill>
              </a:rPr>
              <a:t>Comment développer un réseau de prévention </a:t>
            </a:r>
            <a:br>
              <a:rPr lang="fr-FR" sz="2800" b="1" dirty="0">
                <a:solidFill>
                  <a:srgbClr val="7030A0"/>
                </a:solidFill>
              </a:rPr>
            </a:br>
            <a:r>
              <a:rPr lang="fr-FR" sz="2800" b="1" dirty="0">
                <a:solidFill>
                  <a:srgbClr val="7030A0"/>
                </a:solidFill>
              </a:rPr>
              <a:t>de la maltraitance envers les aînés</a:t>
            </a:r>
          </a:p>
          <a:p>
            <a:pPr algn="l"/>
            <a:endParaRPr lang="en-US" sz="3200" dirty="0">
              <a:solidFill>
                <a:srgbClr val="7030A0"/>
              </a:solidFill>
            </a:endParaRPr>
          </a:p>
        </p:txBody>
      </p:sp>
      <p:pic>
        <p:nvPicPr>
          <p:cNvPr id="2" name="Picture 1">
            <a:extLst>
              <a:ext uri="{FF2B5EF4-FFF2-40B4-BE49-F238E27FC236}">
                <a16:creationId xmlns:a16="http://schemas.microsoft.com/office/drawing/2014/main" id="{BAB86393-6261-1A0B-BF3F-DF20AA0EA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297" y="4499461"/>
            <a:ext cx="3639112" cy="1855490"/>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C32BC475-C619-FE0B-18B9-49EAC19339BF}"/>
              </a:ext>
            </a:extLst>
          </p:cNvPr>
          <p:cNvPicPr>
            <a:picLocks noChangeAspect="1"/>
          </p:cNvPicPr>
          <p:nvPr/>
        </p:nvPicPr>
        <p:blipFill>
          <a:blip r:embed="rId4"/>
          <a:stretch>
            <a:fillRect/>
          </a:stretch>
        </p:blipFill>
        <p:spPr>
          <a:xfrm>
            <a:off x="795617" y="511798"/>
            <a:ext cx="3204883" cy="1564963"/>
          </a:xfrm>
          <a:prstGeom prst="rect">
            <a:avLst/>
          </a:prstGeom>
        </p:spPr>
      </p:pic>
    </p:spTree>
    <p:extLst>
      <p:ext uri="{BB962C8B-B14F-4D97-AF65-F5344CB8AC3E}">
        <p14:creationId xmlns:p14="http://schemas.microsoft.com/office/powerpoint/2010/main" val="16706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00417" y="857251"/>
            <a:ext cx="6729128" cy="3199745"/>
            <a:chOff x="0" y="0"/>
            <a:chExt cx="3834365" cy="2164765"/>
          </a:xfrm>
        </p:grpSpPr>
        <p:sp>
          <p:nvSpPr>
            <p:cNvPr id="3" name="Freeform 3"/>
            <p:cNvSpPr/>
            <p:nvPr/>
          </p:nvSpPr>
          <p:spPr>
            <a:xfrm>
              <a:off x="0" y="0"/>
              <a:ext cx="3834365" cy="2164765"/>
            </a:xfrm>
            <a:custGeom>
              <a:avLst/>
              <a:gdLst/>
              <a:ahLst/>
              <a:cxnLst/>
              <a:rect l="l" t="t" r="r" b="b"/>
              <a:pathLst>
                <a:path w="3834365" h="2164765">
                  <a:moveTo>
                    <a:pt x="0" y="0"/>
                  </a:moveTo>
                  <a:lnTo>
                    <a:pt x="3834365" y="0"/>
                  </a:lnTo>
                  <a:lnTo>
                    <a:pt x="3834365" y="2164765"/>
                  </a:lnTo>
                  <a:lnTo>
                    <a:pt x="0" y="2164765"/>
                  </a:lnTo>
                  <a:close/>
                </a:path>
              </a:pathLst>
            </a:custGeom>
            <a:solidFill>
              <a:srgbClr val="F3C5B9"/>
            </a:solidFill>
          </p:spPr>
          <p:txBody>
            <a:bodyPr/>
            <a:lstStyle/>
            <a:p>
              <a:endParaRPr lang="en-CA" dirty="0"/>
            </a:p>
          </p:txBody>
        </p:sp>
      </p:grpSp>
      <p:grpSp>
        <p:nvGrpSpPr>
          <p:cNvPr id="6" name="Group 6"/>
          <p:cNvGrpSpPr/>
          <p:nvPr/>
        </p:nvGrpSpPr>
        <p:grpSpPr>
          <a:xfrm>
            <a:off x="1524001" y="857250"/>
            <a:ext cx="623491" cy="5143500"/>
            <a:chOff x="0" y="0"/>
            <a:chExt cx="421818" cy="3479800"/>
          </a:xfrm>
        </p:grpSpPr>
        <p:sp>
          <p:nvSpPr>
            <p:cNvPr id="7" name="Freeform 7"/>
            <p:cNvSpPr/>
            <p:nvPr/>
          </p:nvSpPr>
          <p:spPr>
            <a:xfrm>
              <a:off x="0" y="0"/>
              <a:ext cx="421818" cy="3479800"/>
            </a:xfrm>
            <a:custGeom>
              <a:avLst/>
              <a:gdLst/>
              <a:ahLst/>
              <a:cxnLst/>
              <a:rect l="l" t="t" r="r" b="b"/>
              <a:pathLst>
                <a:path w="421818" h="3479800">
                  <a:moveTo>
                    <a:pt x="0" y="0"/>
                  </a:moveTo>
                  <a:lnTo>
                    <a:pt x="421818" y="0"/>
                  </a:lnTo>
                  <a:lnTo>
                    <a:pt x="421818" y="3479800"/>
                  </a:lnTo>
                  <a:lnTo>
                    <a:pt x="0" y="3479800"/>
                  </a:lnTo>
                  <a:close/>
                </a:path>
              </a:pathLst>
            </a:custGeom>
            <a:solidFill>
              <a:srgbClr val="E8B960"/>
            </a:solidFill>
          </p:spPr>
          <p:txBody>
            <a:bodyPr/>
            <a:lstStyle/>
            <a:p>
              <a:endParaRPr lang="en-CA">
                <a:solidFill>
                  <a:srgbClr val="7030A0"/>
                </a:solidFill>
              </a:endParaRPr>
            </a:p>
          </p:txBody>
        </p:sp>
      </p:grpSp>
      <p:sp>
        <p:nvSpPr>
          <p:cNvPr id="15" name="TextBox 15"/>
          <p:cNvSpPr txBox="1"/>
          <p:nvPr/>
        </p:nvSpPr>
        <p:spPr>
          <a:xfrm>
            <a:off x="5570922" y="1420345"/>
            <a:ext cx="5549023" cy="2215991"/>
          </a:xfrm>
          <a:prstGeom prst="rect">
            <a:avLst/>
          </a:prstGeom>
        </p:spPr>
        <p:txBody>
          <a:bodyPr wrap="square" lIns="0" tIns="0" rIns="0" bIns="0" rtlCol="0" anchor="t">
            <a:spAutoFit/>
          </a:bodyPr>
          <a:lstStyle/>
          <a:p>
            <a:pPr algn="l"/>
            <a:r>
              <a:rPr lang="fr-FR" b="1" dirty="0"/>
              <a:t>Bénédicte Schoepflin, Directrice du Réseau canadien pour la prévention du mauvais traitement des aînés (elle)</a:t>
            </a:r>
            <a:br>
              <a:rPr lang="fr-FR" dirty="0"/>
            </a:br>
            <a:br>
              <a:rPr lang="fr-FR" dirty="0"/>
            </a:br>
            <a:r>
              <a:rPr lang="fr-FR" dirty="0"/>
              <a:t>Bénédicte travaille au RCPMTA depuis 2015 et en est devenu la directrice en 2018. Avant cela elle a travaillé pour le BC Law Institute et sa division le Centre canadien d'études sur le droit des aînés en tant de Directrice des communications.</a:t>
            </a:r>
            <a:r>
              <a:rPr lang="en-US" dirty="0"/>
              <a:t> </a:t>
            </a:r>
          </a:p>
        </p:txBody>
      </p:sp>
      <p:pic>
        <p:nvPicPr>
          <p:cNvPr id="5" name="Picture 4" descr="A person standing in front of a tree&#10;&#10;Description automatically generated">
            <a:extLst>
              <a:ext uri="{FF2B5EF4-FFF2-40B4-BE49-F238E27FC236}">
                <a16:creationId xmlns:a16="http://schemas.microsoft.com/office/drawing/2014/main" id="{23046F9A-3E4A-1C8C-7285-48E635CEF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954" y="914073"/>
            <a:ext cx="2540000" cy="3086100"/>
          </a:xfrm>
          <a:prstGeom prst="rect">
            <a:avLst/>
          </a:prstGeom>
        </p:spPr>
      </p:pic>
    </p:spTree>
    <p:extLst>
      <p:ext uri="{BB962C8B-B14F-4D97-AF65-F5344CB8AC3E}">
        <p14:creationId xmlns:p14="http://schemas.microsoft.com/office/powerpoint/2010/main" val="2583757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12277</TotalTime>
  <Words>2680</Words>
  <Application>Microsoft Office PowerPoint</Application>
  <PresentationFormat>Widescreen</PresentationFormat>
  <Paragraphs>269</Paragraphs>
  <Slides>35</Slides>
  <Notes>14</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35</vt:i4>
      </vt:variant>
    </vt:vector>
  </HeadingPairs>
  <TitlesOfParts>
    <vt:vector size="59" baseType="lpstr">
      <vt:lpstr>Arial</vt:lpstr>
      <vt:lpstr>Arial Narrow</vt:lpstr>
      <vt:lpstr>Arimo</vt:lpstr>
      <vt:lpstr>Calibri</vt:lpstr>
      <vt:lpstr>Calibri Light</vt:lpstr>
      <vt:lpstr>inherit</vt:lpstr>
      <vt:lpstr>Montserrat Bold</vt:lpstr>
      <vt:lpstr>Montserrat Classic</vt:lpstr>
      <vt:lpstr>Montserrat Classic Bold</vt:lpstr>
      <vt:lpstr>Montserrat Semi-Bold</vt:lpstr>
      <vt:lpstr>Open Sans</vt:lpstr>
      <vt:lpstr>OpenSans</vt:lpstr>
      <vt:lpstr>OpenSans-Semibold</vt:lpstr>
      <vt:lpstr>Raleway</vt:lpstr>
      <vt:lpstr>Raleway Bold</vt:lpstr>
      <vt:lpstr>Raleway Thin</vt:lpstr>
      <vt:lpstr>Roboto</vt:lpstr>
      <vt:lpstr>Symbol</vt:lpstr>
      <vt:lpstr>Wingdings</vt:lpstr>
      <vt:lpstr>Office Theme</vt:lpstr>
      <vt:lpstr>1_Office Theme</vt:lpstr>
      <vt:lpstr>2_Office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Lancé en avril 2024</vt:lpstr>
      <vt:lpstr>Merci aux membres de notre comité consultatif</vt:lpstr>
      <vt:lpstr>Nous sommes aussi redevants aux organismes suivants pour leurs travaux antérieurs :  </vt:lpstr>
      <vt:lpstr>Futur Nous: </vt:lpstr>
      <vt:lpstr>Pourquoi a-t-on besoin des reseaux de prévention?</vt:lpstr>
      <vt:lpstr>PowerPoint Presentation</vt:lpstr>
      <vt:lpstr>PowerPoint Presentation</vt:lpstr>
      <vt:lpstr>PowerPoint Presentation</vt:lpstr>
      <vt:lpstr>Le Guide Le personnes aînées mènent le changement est organisé en trois sections :  </vt:lpstr>
      <vt:lpstr>PowerPoint Presentation</vt:lpstr>
      <vt:lpstr>La discrimination systémique fondée sur l’âge est un obstacle à la prévention (reconnaître la réalité des RPMTPA)</vt:lpstr>
      <vt:lpstr>La discrimination fondée sur l’âge</vt:lpstr>
      <vt:lpstr>S’orienter vers la prévention</vt:lpstr>
      <vt:lpstr>PowerPoint Presentation</vt:lpstr>
      <vt:lpstr>Établir une compréhension commune des mauvais traitements envers les personnes aînées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MacPherson</dc:creator>
  <cp:lastModifiedBy>Jean Hébert</cp:lastModifiedBy>
  <cp:revision>182</cp:revision>
  <dcterms:created xsi:type="dcterms:W3CDTF">2023-02-21T15:24:49Z</dcterms:created>
  <dcterms:modified xsi:type="dcterms:W3CDTF">2024-04-23T21:06:16Z</dcterms:modified>
</cp:coreProperties>
</file>